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9" r:id="rId2"/>
    <p:sldMasterId id="2147483648" r:id="rId3"/>
    <p:sldMasterId id="2147483695" r:id="rId4"/>
  </p:sldMasterIdLst>
  <p:notesMasterIdLst>
    <p:notesMasterId r:id="rId27"/>
  </p:notesMasterIdLst>
  <p:sldIdLst>
    <p:sldId id="299" r:id="rId5"/>
    <p:sldId id="301" r:id="rId6"/>
    <p:sldId id="281" r:id="rId7"/>
    <p:sldId id="302" r:id="rId8"/>
    <p:sldId id="282" r:id="rId9"/>
    <p:sldId id="283" r:id="rId10"/>
    <p:sldId id="284" r:id="rId11"/>
    <p:sldId id="303" r:id="rId12"/>
    <p:sldId id="304" r:id="rId13"/>
    <p:sldId id="285" r:id="rId14"/>
    <p:sldId id="286" r:id="rId15"/>
    <p:sldId id="288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ramogina, Alena" initials="K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C2C9D0"/>
    <a:srgbClr val="B6BEC6"/>
    <a:srgbClr val="002846"/>
    <a:srgbClr val="A0AAB4"/>
    <a:srgbClr val="D2DAEE"/>
    <a:srgbClr val="A4B4DC"/>
    <a:srgbClr val="8FA3D5"/>
    <a:srgbClr val="C5CFE9"/>
    <a:srgbClr val="98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12" autoAdjust="0"/>
  </p:normalViewPr>
  <p:slideViewPr>
    <p:cSldViewPr>
      <p:cViewPr>
        <p:scale>
          <a:sx n="81" d="100"/>
          <a:sy n="81" d="100"/>
        </p:scale>
        <p:origin x="-10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84D7-4379-4526-81F1-40DB86E08FEF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989B-999D-48C6-BFF1-0B775337C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7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4349769" y="2708920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ru-RU" sz="20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4349769" y="3231429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250825" y="1124744"/>
            <a:ext cx="864235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4220427" y="2132856"/>
            <a:ext cx="5357812" cy="2736303"/>
          </a:xfrm>
          <a:prstGeom prst="rect">
            <a:avLst/>
          </a:prstGeom>
        </p:spPr>
        <p:txBody>
          <a:bodyPr anchor="ctr"/>
          <a:lstStyle>
            <a:lvl1pPr marL="355600" indent="0" algn="l">
              <a:spcBef>
                <a:spcPts val="0"/>
              </a:spcBef>
              <a:buNone/>
              <a:defRPr lang="ru-RU" sz="2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r>
              <a:rPr lang="en-US" dirty="0" smtClean="0"/>
              <a:t> </a:t>
            </a:r>
            <a:r>
              <a:rPr lang="ru-RU" dirty="0" smtClean="0"/>
              <a:t>презентации </a:t>
            </a:r>
            <a:r>
              <a:rPr lang="en-US" dirty="0" smtClean="0"/>
              <a:t>Verdana Regular 24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211960" y="2132856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224246" y="4869159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221163" y="5084763"/>
            <a:ext cx="5319712" cy="576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презентации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Verdana regular 12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2900" y="1916832"/>
            <a:ext cx="5053595" cy="2304256"/>
          </a:xfrm>
          <a:prstGeom prst="rect">
            <a:avLst/>
          </a:prstGeom>
        </p:spPr>
        <p:txBody>
          <a:bodyPr anchor="ctr"/>
          <a:lstStyle>
            <a:lvl1pPr marL="355600" indent="0" algn="l">
              <a:defRPr lang="ru-RU" sz="24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r>
              <a:rPr lang="en-US" dirty="0" smtClean="0"/>
              <a:t>Verdana Regular 24 pt.</a:t>
            </a:r>
            <a:br>
              <a:rPr lang="en-US" dirty="0" smtClean="0"/>
            </a:br>
            <a:r>
              <a:rPr lang="ru-RU" dirty="0" smtClean="0"/>
              <a:t>Максимальное количество строк в наборе - 7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4427984" y="5286388"/>
            <a:ext cx="4430296" cy="42862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подразделения фирмы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4427984" y="5715014"/>
            <a:ext cx="4430296" cy="5000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Город, </a:t>
            </a:r>
            <a:r>
              <a:rPr lang="ru-RU" dirty="0" err="1" smtClean="0"/>
              <a:t>дд.мм.гггг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4349769" y="2708920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ru-RU" sz="2000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4349769" y="3231429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03829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2900" y="1916832"/>
            <a:ext cx="5053595" cy="2304256"/>
          </a:xfrm>
          <a:prstGeom prst="rect">
            <a:avLst/>
          </a:prstGeom>
        </p:spPr>
        <p:txBody>
          <a:bodyPr anchor="ctr"/>
          <a:lstStyle>
            <a:lvl1pPr marL="355600" indent="0" algn="l">
              <a:defRPr lang="ru-RU" sz="24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r>
              <a:rPr lang="en-US" dirty="0" smtClean="0"/>
              <a:t>Verdana Regular 24 pt.</a:t>
            </a:r>
            <a:br>
              <a:rPr lang="en-US" dirty="0" smtClean="0"/>
            </a:br>
            <a:r>
              <a:rPr lang="ru-RU" dirty="0" smtClean="0"/>
              <a:t>Максимальное количество строк в наборе - 7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4427984" y="5286388"/>
            <a:ext cx="4430296" cy="42862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aseline="0" dirty="0" smtClean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подразделения фирмы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4427984" y="5715014"/>
            <a:ext cx="4430296" cy="5000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Город, </a:t>
            </a:r>
            <a:r>
              <a:rPr lang="ru-RU" dirty="0" err="1" smtClean="0"/>
              <a:t>дд.мм.гггг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309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94"/>
            <a:ext cx="9144000" cy="722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0000"/>
            <a:ext cx="86409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50A0"/>
              </a:buClr>
              <a:buSzPct val="7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518E"/>
              </a:buClr>
              <a:buSzPct val="60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24848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7800" indent="-28575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000" y="900000"/>
            <a:ext cx="4248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5292725" y="1268413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3"/>
          </p:nvPr>
        </p:nvSpPr>
        <p:spPr>
          <a:xfrm>
            <a:off x="5292725" y="3645024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752528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719118"/>
            <a:ext cx="3600000" cy="5580882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851920" y="900000"/>
            <a:ext cx="50405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539750" y="931170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3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539750" y="3631960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49" y="0"/>
            <a:ext cx="9747493" cy="6890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-400" r="2373" b="-1"/>
          <a:stretch/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4095242" cy="8640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564766" y="4293096"/>
            <a:ext cx="1579233" cy="860400"/>
          </a:xfrm>
          <a:prstGeom prst="rect">
            <a:avLst/>
          </a:prstGeom>
          <a:solidFill>
            <a:srgbClr val="00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83968" y="4293096"/>
            <a:ext cx="4860031" cy="222480"/>
          </a:xfrm>
          <a:prstGeom prst="rect">
            <a:avLst/>
          </a:prstGeom>
          <a:solidFill>
            <a:srgbClr val="00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427985" y="4931016"/>
            <a:ext cx="4716016" cy="222480"/>
          </a:xfrm>
          <a:prstGeom prst="rect">
            <a:avLst/>
          </a:prstGeom>
          <a:solidFill>
            <a:srgbClr val="00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 userDrawn="1"/>
        </p:nvSpPr>
        <p:spPr>
          <a:xfrm>
            <a:off x="7564764" y="4692215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VEGASLEX.RU</a:t>
            </a:r>
            <a:endParaRPr lang="ru-RU" sz="1000" dirty="0">
              <a:solidFill>
                <a:schemeClr val="bg2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2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C2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dirty="0"/>
          </a:p>
        </p:txBody>
      </p:sp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3999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251520" y="6309320"/>
            <a:ext cx="8640960" cy="0"/>
          </a:xfrm>
          <a:prstGeom prst="line">
            <a:avLst/>
          </a:prstGeom>
          <a:ln w="19050">
            <a:solidFill>
              <a:srgbClr val="C2C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06" y="6419468"/>
            <a:ext cx="1045466" cy="124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94" r:id="rId5"/>
    <p:sldLayoutId id="214748369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355600" indent="0"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00284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0690A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rgbClr val="5F7CC3"/>
        </a:buClr>
        <a:buSzPct val="80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rgbClr val="5F7CC3"/>
        </a:buClr>
        <a:buSzPct val="65000"/>
        <a:buFont typeface="Wingdings 3" pitchFamily="18" charset="2"/>
        <a:buChar char="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rgbClr val="28467D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rgbClr val="6E6E6E"/>
        </a:buClr>
        <a:buFont typeface="Arial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0" y="-65140"/>
            <a:ext cx="9918829" cy="7022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Изъятие земельных участков для целей недропользования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Недвижимость. Земля. Строительство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Саратов</a:t>
            </a:r>
          </a:p>
          <a:p>
            <a:r>
              <a:rPr lang="ru-RU" dirty="0" smtClean="0"/>
              <a:t>30 июня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15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/>
              <a:t>Условия изъятия земельных участков (ст. 56.3 ЗК РФ</a:t>
            </a:r>
            <a:r>
              <a:rPr lang="ru-RU" altLang="ru-RU" sz="1800" dirty="0" smtClean="0"/>
              <a:t>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П. 1 ст. 56.3 ЗК РФ изъятие </a:t>
            </a:r>
            <a:r>
              <a:rPr lang="ru-RU" sz="1600" dirty="0"/>
              <a:t>земельных участков для государственных или муниципальных </a:t>
            </a:r>
            <a:r>
              <a:rPr lang="ru-RU" sz="1600" dirty="0" smtClean="0"/>
              <a:t>нужд в </a:t>
            </a:r>
            <a:r>
              <a:rPr lang="ru-RU" sz="1600" dirty="0"/>
              <a:t>целях строительства и </a:t>
            </a:r>
            <a:r>
              <a:rPr lang="ru-RU" sz="1600" dirty="0" smtClean="0"/>
              <a:t>реконструкции допускается</a:t>
            </a:r>
            <a:r>
              <a:rPr lang="ru-RU" sz="1600" dirty="0"/>
              <a:t>, если указанные объекты предусмотрены утвержденными документами территориального планирования и утвержденными проектами планировки территорий.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N\B</a:t>
            </a:r>
            <a:r>
              <a:rPr lang="en-US" sz="1600" dirty="0" smtClean="0"/>
              <a:t> </a:t>
            </a:r>
            <a:r>
              <a:rPr lang="ru-RU" sz="1600" dirty="0" smtClean="0"/>
              <a:t>Решение </a:t>
            </a:r>
            <a:r>
              <a:rPr lang="ru-RU" sz="1600" dirty="0"/>
              <a:t>об изъятии земельных участков может быть принято не позднее чем в течение трех лет со дня утверждения проекта планировки территории, предусматривающего размещение </a:t>
            </a:r>
            <a:r>
              <a:rPr lang="ru-RU" sz="1600" dirty="0" smtClean="0"/>
              <a:t>таких объектов</a:t>
            </a:r>
            <a:r>
              <a:rPr lang="en-US" sz="1600" dirty="0" smtClean="0"/>
              <a:t> (</a:t>
            </a:r>
            <a:r>
              <a:rPr lang="ru-RU" sz="1600" dirty="0" smtClean="0"/>
              <a:t>п. 3 ст. 56.3 ЗК РФ).</a:t>
            </a:r>
            <a:endParaRPr lang="ru-RU" sz="1600" dirty="0"/>
          </a:p>
          <a:p>
            <a:pPr marL="0" indent="0" algn="ctr">
              <a:buNone/>
            </a:pPr>
            <a:endParaRPr lang="ru-RU" sz="1800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4"/>
                </a:solidFill>
              </a:rPr>
              <a:t>«Для иных целей»</a:t>
            </a:r>
            <a:endParaRPr lang="ru-RU" sz="18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ru-RU" sz="1600" dirty="0"/>
              <a:t>Принятие решения об изъятии земельных участков не для целей строительства и реконструкции должно быть </a:t>
            </a:r>
            <a:r>
              <a:rPr lang="ru-RU" sz="1600" dirty="0" smtClean="0"/>
              <a:t>обосновано:</a:t>
            </a:r>
          </a:p>
          <a:p>
            <a:pPr marL="0" indent="0" algn="just">
              <a:buNone/>
            </a:pPr>
            <a:endParaRPr lang="ru-RU" sz="200" dirty="0" smtClean="0"/>
          </a:p>
          <a:p>
            <a:pPr algn="just"/>
            <a:r>
              <a:rPr lang="ru-RU" sz="1400" b="1" dirty="0"/>
              <a:t>Лицензией на пользование недрами</a:t>
            </a:r>
          </a:p>
          <a:p>
            <a:pPr algn="just"/>
            <a:r>
              <a:rPr lang="ru-RU" sz="1400" dirty="0"/>
              <a:t>Международным договором Российской Федерации</a:t>
            </a:r>
          </a:p>
          <a:p>
            <a:pPr algn="just"/>
            <a:r>
              <a:rPr lang="ru-RU" sz="1400" dirty="0" smtClean="0"/>
              <a:t>Решением </a:t>
            </a:r>
            <a:r>
              <a:rPr lang="ru-RU" sz="1400" dirty="0"/>
              <a:t>о создании или расширении особо охраняемых природных </a:t>
            </a:r>
            <a:r>
              <a:rPr lang="ru-RU" sz="1400" dirty="0" smtClean="0"/>
              <a:t>территорий</a:t>
            </a:r>
          </a:p>
          <a:p>
            <a:pPr algn="just"/>
            <a:r>
              <a:rPr lang="ru-RU" sz="1400" dirty="0" smtClean="0"/>
              <a:t>Решением </a:t>
            </a:r>
            <a:r>
              <a:rPr lang="ru-RU" sz="1400" dirty="0"/>
              <a:t>о признании многоквартирного дома аварийным и подлежащим сносу </a:t>
            </a:r>
            <a:r>
              <a:rPr lang="ru-RU" sz="1400" dirty="0" smtClean="0"/>
              <a:t>или о реконструкции</a:t>
            </a:r>
            <a:endParaRPr lang="ru-RU" sz="1400" dirty="0"/>
          </a:p>
          <a:p>
            <a:pPr marL="0" indent="0" algn="just">
              <a:buNone/>
            </a:pPr>
            <a:endParaRPr lang="ru-RU" sz="900" dirty="0" smtClean="0"/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N\B</a:t>
            </a:r>
            <a:r>
              <a:rPr lang="en-US" sz="1600" dirty="0" smtClean="0"/>
              <a:t> </a:t>
            </a:r>
            <a:r>
              <a:rPr lang="ru-RU" sz="1600" dirty="0" smtClean="0"/>
              <a:t>Сроки </a:t>
            </a:r>
            <a:r>
              <a:rPr lang="ru-RU" sz="1600" dirty="0"/>
              <a:t>принятия решения об изъятии для </a:t>
            </a:r>
            <a:r>
              <a:rPr lang="ru-RU" sz="1600" dirty="0" smtClean="0"/>
              <a:t>вышеуказанных целей ЗК РФ </a:t>
            </a:r>
            <a:r>
              <a:rPr lang="ru-RU" sz="1600" dirty="0"/>
              <a:t>не </a:t>
            </a:r>
            <a:r>
              <a:rPr lang="ru-RU" sz="1600" dirty="0" smtClean="0"/>
              <a:t>ограничены.</a:t>
            </a:r>
            <a:endParaRPr lang="ru-RU" sz="16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9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/>
              <a:t>Инициаторы принятия решения об </a:t>
            </a:r>
            <a:r>
              <a:rPr lang="ru-RU" altLang="ru-RU" sz="1800" dirty="0" smtClean="0"/>
              <a:t>изъятии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51520" y="834286"/>
            <a:ext cx="8640960" cy="540000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chemeClr val="accent4"/>
                </a:solidFill>
              </a:rPr>
              <a:t>Решение об изъятии принимается уполномоченными органами исполнительной власти или </a:t>
            </a:r>
            <a:r>
              <a:rPr lang="ru-RU" sz="1400" dirty="0" smtClean="0">
                <a:solidFill>
                  <a:schemeClr val="accent4"/>
                </a:solidFill>
              </a:rPr>
              <a:t>органами </a:t>
            </a:r>
            <a:r>
              <a:rPr lang="ru-RU" sz="1400" dirty="0">
                <a:solidFill>
                  <a:schemeClr val="accent4"/>
                </a:solidFill>
              </a:rPr>
              <a:t>местного самоуправления:</a:t>
            </a:r>
          </a:p>
          <a:p>
            <a:r>
              <a:rPr lang="ru-RU" sz="1400" dirty="0"/>
              <a:t>По их собственной инициативе, за исключением случаев строительства, реконструкции объекта за счет заинтересованной </a:t>
            </a:r>
            <a:r>
              <a:rPr lang="ru-RU" sz="1400" dirty="0" smtClean="0"/>
              <a:t>организации</a:t>
            </a:r>
            <a:endParaRPr lang="ru-RU" sz="1400" dirty="0"/>
          </a:p>
          <a:p>
            <a:r>
              <a:rPr lang="ru-RU" sz="1400" dirty="0"/>
              <a:t>На основании ходатайства </a:t>
            </a:r>
            <a:r>
              <a:rPr lang="ru-RU" sz="1400" b="1" dirty="0"/>
              <a:t>заинтересованной </a:t>
            </a:r>
            <a:r>
              <a:rPr lang="ru-RU" sz="1400" b="1" dirty="0" smtClean="0"/>
              <a:t>организации</a:t>
            </a:r>
            <a:endParaRPr lang="ru-RU" sz="1400" b="1" dirty="0"/>
          </a:p>
          <a:p>
            <a:pPr marL="0" indent="0">
              <a:buNone/>
            </a:pPr>
            <a:r>
              <a:rPr lang="en-US" sz="1000" b="1" dirty="0" smtClean="0">
                <a:solidFill>
                  <a:schemeClr val="accent4"/>
                </a:solidFill>
              </a:rPr>
              <a:t/>
            </a:r>
            <a:br>
              <a:rPr lang="en-US" sz="1000" b="1" dirty="0" smtClean="0">
                <a:solidFill>
                  <a:schemeClr val="accent4"/>
                </a:solidFill>
              </a:rPr>
            </a:br>
            <a:r>
              <a:rPr lang="ru-RU" sz="1400" dirty="0" smtClean="0">
                <a:solidFill>
                  <a:schemeClr val="accent4"/>
                </a:solidFill>
              </a:rPr>
              <a:t>В соответствии со </a:t>
            </a:r>
            <a:r>
              <a:rPr lang="ru-RU" sz="1400" dirty="0">
                <a:solidFill>
                  <a:schemeClr val="accent4"/>
                </a:solidFill>
              </a:rPr>
              <a:t>ст. 56.4 ЗК </a:t>
            </a:r>
            <a:r>
              <a:rPr lang="ru-RU" sz="1400" dirty="0" smtClean="0">
                <a:solidFill>
                  <a:schemeClr val="accent4"/>
                </a:solidFill>
              </a:rPr>
              <a:t>РФ к заинтересованным организациям относятся:</a:t>
            </a:r>
            <a:endParaRPr lang="ru-RU" sz="1400" dirty="0">
              <a:solidFill>
                <a:schemeClr val="accent4"/>
              </a:solidFill>
            </a:endParaRPr>
          </a:p>
          <a:p>
            <a:r>
              <a:rPr lang="ru-RU" sz="1400" b="1" dirty="0" err="1"/>
              <a:t>Недропользователи</a:t>
            </a:r>
            <a:endParaRPr lang="ru-RU" sz="1400" b="1" dirty="0"/>
          </a:p>
          <a:p>
            <a:r>
              <a:rPr lang="ru-RU" sz="1400" dirty="0" smtClean="0"/>
              <a:t>Субъекты </a:t>
            </a:r>
            <a:r>
              <a:rPr lang="ru-RU" sz="1400" dirty="0"/>
              <a:t>естественных </a:t>
            </a:r>
            <a:r>
              <a:rPr lang="ru-RU" sz="1400" dirty="0" smtClean="0"/>
              <a:t>монополий</a:t>
            </a:r>
            <a:endParaRPr lang="ru-RU" sz="1400" dirty="0"/>
          </a:p>
          <a:p>
            <a:r>
              <a:rPr lang="ru-RU" sz="1400" dirty="0"/>
              <a:t>Уполномоченные в соответствии с нормативными правовыми актами РФ, субъектов РФ, заключенными с органами государственной власти или органами местного самоуправления договорами или соглашениями либо имеющие разрешение (лицензии) осуществлять деятельность, для обеспечения которой осуществляется изъятие земельного участка для государственных или муниципальных </a:t>
            </a:r>
            <a:r>
              <a:rPr lang="ru-RU" sz="1400" dirty="0" smtClean="0"/>
              <a:t>нужд</a:t>
            </a:r>
            <a:endParaRPr lang="ru-RU" sz="1400" dirty="0"/>
          </a:p>
          <a:p>
            <a:r>
              <a:rPr lang="ru-RU" sz="1400" dirty="0" smtClean="0"/>
              <a:t>Организации</a:t>
            </a:r>
            <a:r>
              <a:rPr lang="ru-RU" sz="1400" dirty="0"/>
              <a:t>, указанные в перечне, утвержденном Правительством РФ, если изъятие осуществляется для федеральных </a:t>
            </a:r>
            <a:r>
              <a:rPr lang="ru-RU" sz="1400" dirty="0" smtClean="0"/>
              <a:t>нужд</a:t>
            </a:r>
            <a:endParaRPr lang="ru-RU" sz="1400" dirty="0"/>
          </a:p>
          <a:p>
            <a:pPr marL="0" indent="0">
              <a:buNone/>
            </a:pP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ru-RU" sz="1400" dirty="0" smtClean="0">
                <a:solidFill>
                  <a:schemeClr val="accent4"/>
                </a:solidFill>
              </a:rPr>
              <a:t>Также с </a:t>
            </a:r>
            <a:r>
              <a:rPr lang="ru-RU" sz="1400" dirty="0">
                <a:solidFill>
                  <a:schemeClr val="accent4"/>
                </a:solidFill>
              </a:rPr>
              <a:t>ходатайством может </a:t>
            </a:r>
            <a:r>
              <a:rPr lang="ru-RU" sz="1400" dirty="0" smtClean="0">
                <a:solidFill>
                  <a:schemeClr val="accent4"/>
                </a:solidFill>
              </a:rPr>
              <a:t>обратиться</a:t>
            </a:r>
            <a:r>
              <a:rPr lang="ru-RU" sz="1400" dirty="0">
                <a:solidFill>
                  <a:schemeClr val="accent4"/>
                </a:solidFill>
              </a:rPr>
              <a:t>:</a:t>
            </a:r>
          </a:p>
          <a:p>
            <a:r>
              <a:rPr lang="ru-RU" sz="1400" dirty="0"/>
              <a:t>ГУП или госучреждение – если объект предусмотрен адресной инвестиционной программой</a:t>
            </a:r>
          </a:p>
          <a:p>
            <a:r>
              <a:rPr lang="ru-RU" sz="1400" dirty="0" smtClean="0"/>
              <a:t>Государственный </a:t>
            </a:r>
            <a:r>
              <a:rPr lang="ru-RU" sz="1400" dirty="0"/>
              <a:t>орган – в целях изъятия для использования международного договора или если за счет бюджета РФ будет построен объект федерального или регионального </a:t>
            </a:r>
            <a:r>
              <a:rPr lang="ru-RU" sz="1400" dirty="0" smtClean="0"/>
              <a:t>значения</a:t>
            </a:r>
            <a:endParaRPr lang="ru-RU" sz="14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3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 smtClean="0"/>
              <a:t>Принятия ходатайства (</a:t>
            </a:r>
            <a:r>
              <a:rPr lang="ru-RU" sz="1800" dirty="0" smtClean="0"/>
              <a:t>п. 10 </a:t>
            </a:r>
            <a:r>
              <a:rPr lang="ru-RU" sz="1800" dirty="0"/>
              <a:t>ст. 56.4 ЗК РФ)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69145" y="967728"/>
            <a:ext cx="8640960" cy="5400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После принятия ходатайства </a:t>
            </a:r>
            <a:r>
              <a:rPr lang="ru-RU" sz="1800" dirty="0"/>
              <a:t>уполномоченный орган </a:t>
            </a:r>
            <a:r>
              <a:rPr lang="ru-RU" sz="1800" dirty="0">
                <a:solidFill>
                  <a:schemeClr val="accent4"/>
                </a:solidFill>
              </a:rPr>
              <a:t>в течение 30 дней:</a:t>
            </a:r>
          </a:p>
          <a:p>
            <a:r>
              <a:rPr lang="ru-RU" sz="1800" dirty="0"/>
              <a:t>Направляет запрос в орган, осуществляющий государственную регистрацию прав на недвижимое имущество и сделок с ним, в целях выявления лиц, которым принадлежит изымаемый земельный участок или недвижимость на </a:t>
            </a:r>
            <a:r>
              <a:rPr lang="ru-RU" sz="1800" dirty="0" smtClean="0"/>
              <a:t>нем</a:t>
            </a:r>
            <a:endParaRPr lang="ru-RU" sz="1800" dirty="0"/>
          </a:p>
          <a:p>
            <a:r>
              <a:rPr lang="ru-RU" sz="1800" dirty="0"/>
              <a:t>Принимает решение об отказе в удовлетворении </a:t>
            </a:r>
            <a:r>
              <a:rPr lang="ru-RU" sz="1800" dirty="0" smtClean="0"/>
              <a:t>ходатайства</a:t>
            </a:r>
          </a:p>
          <a:p>
            <a:pPr>
              <a:buFont typeface="+mj-lt"/>
              <a:buAutoNum type="arabicPeriod"/>
            </a:pPr>
            <a:endParaRPr lang="ru-RU" sz="1800" dirty="0">
              <a:solidFill>
                <a:schemeClr val="accent4"/>
              </a:solidFill>
            </a:endParaRPr>
          </a:p>
          <a:p>
            <a:pPr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8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9" r="27189"/>
          <a:stretch>
            <a:fillRect/>
          </a:stretch>
        </p:blipFill>
        <p:spPr/>
      </p:pic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 smtClean="0"/>
              <a:t>Возврат ходатайства </a:t>
            </a:r>
            <a:r>
              <a:rPr lang="ru-RU" altLang="ru-RU" sz="1800" dirty="0"/>
              <a:t>без </a:t>
            </a:r>
            <a:r>
              <a:rPr lang="ru-RU" altLang="ru-RU" sz="1800" dirty="0" smtClean="0"/>
              <a:t>рассмотрения (п. </a:t>
            </a:r>
            <a:r>
              <a:rPr lang="ru-RU" altLang="ru-RU" sz="1800" dirty="0"/>
              <a:t>9 ст. 56.4 ЗК </a:t>
            </a:r>
            <a:r>
              <a:rPr lang="ru-RU" altLang="ru-RU" sz="1800" dirty="0" smtClean="0"/>
              <a:t>РФ)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Ходатайство возвращается без рассмотрения в течение </a:t>
            </a:r>
            <a:r>
              <a:rPr lang="ru-RU" dirty="0">
                <a:solidFill>
                  <a:schemeClr val="accent4"/>
                </a:solidFill>
              </a:rPr>
              <a:t>5 рабочих дней:</a:t>
            </a:r>
          </a:p>
          <a:p>
            <a:pPr marL="0" indent="0">
              <a:buNone/>
            </a:pPr>
            <a:endParaRPr lang="ru-RU" sz="700" dirty="0"/>
          </a:p>
          <a:p>
            <a:pPr algn="just"/>
            <a:r>
              <a:rPr lang="ru-RU" sz="1600" dirty="0"/>
              <a:t>Если принятие решения по ходатайству не относится к компетенции органа, получившего </a:t>
            </a:r>
            <a:r>
              <a:rPr lang="ru-RU" sz="1600" dirty="0" smtClean="0"/>
              <a:t>ходатайство</a:t>
            </a:r>
            <a:endParaRPr lang="ru-RU" sz="1600" dirty="0"/>
          </a:p>
          <a:p>
            <a:pPr algn="just"/>
            <a:r>
              <a:rPr lang="ru-RU" sz="1600" dirty="0"/>
              <a:t>Если заявитель не вправе обращаться с подобным </a:t>
            </a:r>
            <a:r>
              <a:rPr lang="ru-RU" sz="1600" dirty="0" smtClean="0"/>
              <a:t>ходатайством</a:t>
            </a:r>
            <a:endParaRPr lang="ru-RU" sz="1600" dirty="0"/>
          </a:p>
          <a:p>
            <a:pPr algn="just"/>
            <a:r>
              <a:rPr lang="ru-RU" sz="1600" dirty="0"/>
              <a:t>Если не представлена схема расположения земельного участка и отсутствует утвержденный проект межевания </a:t>
            </a:r>
            <a:r>
              <a:rPr lang="ru-RU" sz="1600" dirty="0" smtClean="0"/>
              <a:t>территории</a:t>
            </a:r>
            <a:endParaRPr lang="ru-RU" sz="1600" dirty="0"/>
          </a:p>
          <a:p>
            <a:pPr algn="just"/>
            <a:r>
              <a:rPr lang="ru-RU" sz="1600" dirty="0"/>
              <a:t>Если ходатайство не соответствует установленным требованиям по форме и содержанию (требования к форме и содержанию ходатайства не утверждены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7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/>
              <a:t>Отказ в удовлетворении ходатайства </a:t>
            </a:r>
            <a:r>
              <a:rPr lang="ru-RU" altLang="ru-RU" sz="1800" dirty="0" smtClean="0"/>
              <a:t>(</a:t>
            </a:r>
            <a:r>
              <a:rPr lang="ru-RU" sz="1800" dirty="0" smtClean="0"/>
              <a:t>п</a:t>
            </a:r>
            <a:r>
              <a:rPr lang="ru-RU" sz="1800" dirty="0"/>
              <a:t>. 11 ст. 56.4 ЗК </a:t>
            </a:r>
            <a:r>
              <a:rPr lang="ru-RU" sz="1800" dirty="0" smtClean="0"/>
              <a:t>РФ)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69145" y="967728"/>
            <a:ext cx="8640960" cy="5400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Решение </a:t>
            </a:r>
            <a:r>
              <a:rPr lang="ru-RU" dirty="0">
                <a:solidFill>
                  <a:schemeClr val="tx2"/>
                </a:solidFill>
              </a:rPr>
              <a:t>об отказе в удовлетворении ходатайства принимается:</a:t>
            </a:r>
          </a:p>
          <a:p>
            <a:r>
              <a:rPr lang="ru-RU" sz="1800" dirty="0"/>
              <a:t>Если не соблюдены условия изъятия, предусмотренные ст. 56.3 ЗК </a:t>
            </a:r>
            <a:r>
              <a:rPr lang="ru-RU" sz="1800" dirty="0" smtClean="0"/>
              <a:t>РФ</a:t>
            </a:r>
            <a:endParaRPr lang="ru-RU" sz="1800" dirty="0"/>
          </a:p>
          <a:p>
            <a:r>
              <a:rPr lang="ru-RU" sz="1800" dirty="0"/>
              <a:t>Если в ходатайстве указаны основания изъятия, не предусмотренные федеральными </a:t>
            </a:r>
            <a:r>
              <a:rPr lang="ru-RU" sz="1800" dirty="0" smtClean="0"/>
              <a:t>законами</a:t>
            </a:r>
            <a:endParaRPr lang="ru-RU" sz="1800" dirty="0"/>
          </a:p>
          <a:p>
            <a:r>
              <a:rPr lang="ru-RU" sz="1800" dirty="0"/>
              <a:t>Если схема расположения земельного участка не отвечает требованиям, указанным в </a:t>
            </a:r>
            <a:r>
              <a:rPr lang="ru-RU" sz="1800" dirty="0" smtClean="0"/>
              <a:t>подп. </a:t>
            </a:r>
            <a:r>
              <a:rPr lang="ru-RU" sz="1800" dirty="0"/>
              <a:t>1</a:t>
            </a:r>
            <a:r>
              <a:rPr lang="ru-RU" sz="1800" dirty="0" smtClean="0"/>
              <a:t>, 3–5 </a:t>
            </a:r>
            <a:r>
              <a:rPr lang="ru-RU" sz="1800" dirty="0"/>
              <a:t>п. 16 ст. 11.10 ЗК </a:t>
            </a:r>
            <a:r>
              <a:rPr lang="ru-RU" sz="1800" dirty="0" smtClean="0"/>
              <a:t>РФ</a:t>
            </a:r>
            <a:endParaRPr lang="ru-RU" sz="1800" dirty="0"/>
          </a:p>
          <a:p>
            <a:r>
              <a:rPr lang="ru-RU" sz="1800" dirty="0"/>
              <a:t>В иных случаях, установленных законом субъекта РФ, если подано ходатайство об изъятии земельных участков для региональных или муниципальных </a:t>
            </a:r>
            <a:r>
              <a:rPr lang="ru-RU" sz="1800" dirty="0" smtClean="0"/>
              <a:t>нужд</a:t>
            </a:r>
            <a:endParaRPr lang="ru-RU" sz="18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4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 smtClean="0"/>
              <a:t>Выявление правообладателей </a:t>
            </a:r>
            <a:r>
              <a:rPr lang="ru-RU" altLang="ru-RU" sz="1800" dirty="0"/>
              <a:t>(ст. 56.5 ЗК РФ</a:t>
            </a:r>
            <a:r>
              <a:rPr lang="ru-RU" altLang="ru-RU" sz="1800" dirty="0" smtClean="0"/>
              <a:t>) 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51520" y="714356"/>
            <a:ext cx="8640960" cy="5400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4"/>
                </a:solidFill>
              </a:rPr>
              <a:t>Основания для выявления </a:t>
            </a:r>
            <a:r>
              <a:rPr lang="ru-RU" sz="1800" dirty="0"/>
              <a:t>– </a:t>
            </a:r>
            <a:r>
              <a:rPr lang="ru-RU" sz="1800" dirty="0" smtClean="0"/>
              <a:t>в случае отсутствия в ЕГРП сведений </a:t>
            </a:r>
            <a:r>
              <a:rPr lang="ru-RU" sz="1800" dirty="0"/>
              <a:t>о </a:t>
            </a:r>
            <a:r>
              <a:rPr lang="ru-RU" sz="1800" dirty="0" smtClean="0"/>
              <a:t>зарегистрированных правах на недвижимости.</a:t>
            </a:r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r>
              <a:rPr lang="ru-RU" sz="1800" dirty="0">
                <a:solidFill>
                  <a:schemeClr val="accent4"/>
                </a:solidFill>
              </a:rPr>
              <a:t>Сроки выявления </a:t>
            </a:r>
            <a:r>
              <a:rPr lang="ru-RU" sz="1800" dirty="0"/>
              <a:t>– не менее чем за 60 дней до принятия решения об </a:t>
            </a:r>
            <a:r>
              <a:rPr lang="ru-RU" sz="1800" dirty="0" smtClean="0"/>
              <a:t>изъятии.</a:t>
            </a:r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/>
                </a:solidFill>
              </a:rPr>
              <a:t>Уполномоченный орган осуществляет следующие действия по выявлению правообладателей:</a:t>
            </a:r>
            <a:endParaRPr lang="ru-RU" sz="1800" dirty="0">
              <a:solidFill>
                <a:schemeClr val="accent4"/>
              </a:solidFill>
            </a:endParaRPr>
          </a:p>
          <a:p>
            <a:r>
              <a:rPr lang="ru-RU" sz="1800" dirty="0"/>
              <a:t>Запрос сведений об имеющихся правах в архивах или у предполагаемых </a:t>
            </a:r>
            <a:r>
              <a:rPr lang="ru-RU" sz="1800" dirty="0" smtClean="0"/>
              <a:t>правообладателей</a:t>
            </a:r>
            <a:endParaRPr lang="ru-RU" sz="1800" dirty="0"/>
          </a:p>
          <a:p>
            <a:r>
              <a:rPr lang="ru-RU" sz="1800" dirty="0"/>
              <a:t>Подготовка плана межевания территории или схемы расположения земельного участка, если изымаемый земельный участок подлежит образованию (обязательное приложение к сообщению о планируемом изъятии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/>
              <a:t>Публикация сообщения о планируемом изъятии (печать, официальный сайт, информационный щит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/>
              <a:t>Учет прав лиц, подавших заявление и подтвердивших свои права на изымаемый </a:t>
            </a:r>
            <a:r>
              <a:rPr lang="ru-RU" sz="1800" dirty="0" smtClean="0"/>
              <a:t>участок</a:t>
            </a:r>
            <a:endParaRPr lang="ru-RU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N\B</a:t>
            </a:r>
            <a:r>
              <a:rPr lang="en-US" sz="1800" dirty="0" smtClean="0"/>
              <a:t> </a:t>
            </a:r>
            <a:r>
              <a:rPr lang="ru-RU" sz="1800" dirty="0" smtClean="0"/>
              <a:t>В случае отсутствия правообладателей</a:t>
            </a:r>
            <a:r>
              <a:rPr lang="en-US" sz="1800" dirty="0"/>
              <a:t> </a:t>
            </a:r>
            <a:r>
              <a:rPr lang="ru-RU" sz="1800" dirty="0" smtClean="0"/>
              <a:t>изымаемой недвижимости регистрируются права </a:t>
            </a:r>
            <a:r>
              <a:rPr lang="ru-RU" sz="1800" dirty="0"/>
              <a:t>РФ в судебном порядке 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4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/>
              <a:t>Решение об </a:t>
            </a:r>
            <a:r>
              <a:rPr lang="ru-RU" altLang="ru-RU" sz="2000" dirty="0" smtClean="0"/>
              <a:t>изъятии</a:t>
            </a:r>
            <a:r>
              <a:rPr lang="ru-RU" altLang="ru-RU" sz="1800" dirty="0" smtClean="0"/>
              <a:t> 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69145" y="967728"/>
            <a:ext cx="8640960" cy="5400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Содержание решения об изъятии: </a:t>
            </a:r>
          </a:p>
          <a:p>
            <a:r>
              <a:rPr lang="ru-RU" sz="1800" dirty="0" smtClean="0"/>
              <a:t>Изымаемые </a:t>
            </a:r>
            <a:r>
              <a:rPr lang="ru-RU" sz="1800" dirty="0"/>
              <a:t>земельные участки (в </a:t>
            </a:r>
            <a:r>
              <a:rPr lang="ru-RU" sz="1800" dirty="0" err="1"/>
              <a:t>т.ч</a:t>
            </a:r>
            <a:r>
              <a:rPr lang="ru-RU" sz="1800" dirty="0"/>
              <a:t>. подлежащие образованию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 smtClean="0"/>
              <a:t>Недвижимость</a:t>
            </a:r>
            <a:r>
              <a:rPr lang="ru-RU" sz="1800" dirty="0"/>
              <a:t>, расположенная на изымаемых </a:t>
            </a:r>
            <a:r>
              <a:rPr lang="ru-RU" sz="1800" dirty="0" smtClean="0"/>
              <a:t>участках</a:t>
            </a:r>
            <a:endParaRPr lang="ru-RU" sz="1800" dirty="0"/>
          </a:p>
          <a:p>
            <a:r>
              <a:rPr lang="ru-RU" sz="1800" dirty="0" smtClean="0"/>
              <a:t>Цель </a:t>
            </a:r>
            <a:r>
              <a:rPr lang="ru-RU" sz="1800" dirty="0"/>
              <a:t>изъятия земельных </a:t>
            </a:r>
            <a:r>
              <a:rPr lang="ru-RU" sz="1800" dirty="0" smtClean="0"/>
              <a:t>участков</a:t>
            </a:r>
            <a:endParaRPr lang="ru-RU" sz="1800" dirty="0"/>
          </a:p>
          <a:p>
            <a:r>
              <a:rPr lang="ru-RU" sz="1800" dirty="0" smtClean="0"/>
              <a:t>Реквизиты </a:t>
            </a:r>
            <a:r>
              <a:rPr lang="ru-RU" sz="1800" dirty="0"/>
              <a:t>документов, в соответствии с которыми осуществляется </a:t>
            </a:r>
            <a:r>
              <a:rPr lang="ru-RU" sz="1800" dirty="0" smtClean="0"/>
              <a:t>изъятие</a:t>
            </a:r>
            <a:endParaRPr lang="ru-RU" sz="1800" dirty="0"/>
          </a:p>
          <a:p>
            <a:r>
              <a:rPr lang="ru-RU" sz="1800" dirty="0" smtClean="0"/>
              <a:t>Лицо</a:t>
            </a:r>
            <a:r>
              <a:rPr lang="ru-RU" sz="1800" dirty="0"/>
              <a:t>, обратившееся с </a:t>
            </a:r>
            <a:r>
              <a:rPr lang="ru-RU" sz="1800" dirty="0" smtClean="0"/>
              <a:t>ходатайством</a:t>
            </a:r>
            <a:endParaRPr lang="ru-RU" sz="1800" dirty="0"/>
          </a:p>
          <a:p>
            <a:r>
              <a:rPr lang="ru-RU" sz="1800" dirty="0" smtClean="0"/>
              <a:t>Сооружения, </a:t>
            </a:r>
            <a:r>
              <a:rPr lang="ru-RU" sz="1800" dirty="0"/>
              <a:t>изъятие которых не </a:t>
            </a:r>
            <a:r>
              <a:rPr lang="ru-RU" sz="1800" dirty="0" smtClean="0"/>
              <a:t>осуществляется </a:t>
            </a:r>
            <a:endParaRPr lang="ru-RU" sz="1800" dirty="0"/>
          </a:p>
          <a:p>
            <a:r>
              <a:rPr lang="ru-RU" sz="1800" dirty="0"/>
              <a:t>Сервитуты, которые сохраняются в отношении изымаемых земельных </a:t>
            </a:r>
            <a:r>
              <a:rPr lang="ru-RU" sz="1800" dirty="0" smtClean="0"/>
              <a:t>участков</a:t>
            </a:r>
            <a:endParaRPr lang="ru-RU" sz="1800" dirty="0"/>
          </a:p>
          <a:p>
            <a:r>
              <a:rPr lang="ru-RU" sz="1800" dirty="0"/>
              <a:t>Решение об утверждении прилагаемой к решению схемы расположения земельного участка, если его предстоит </a:t>
            </a:r>
            <a:r>
              <a:rPr lang="ru-RU" sz="1800" dirty="0" smtClean="0"/>
              <a:t>образовать</a:t>
            </a:r>
            <a:endParaRPr lang="ru-RU" sz="18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6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/>
              <a:t>Уведомление о принятом решении об </a:t>
            </a:r>
            <a:r>
              <a:rPr lang="ru-RU" altLang="ru-RU" sz="2000" dirty="0" smtClean="0"/>
              <a:t>изъятии (1)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4"/>
                </a:solidFill>
              </a:rPr>
              <a:t>Публикация:</a:t>
            </a:r>
          </a:p>
          <a:p>
            <a:r>
              <a:rPr lang="ru-RU" sz="1800" dirty="0"/>
              <a:t>На официальном </a:t>
            </a:r>
            <a:r>
              <a:rPr lang="ru-RU" sz="1800" dirty="0" smtClean="0"/>
              <a:t>сайте и </a:t>
            </a:r>
            <a:r>
              <a:rPr lang="ru-RU" sz="1800" dirty="0"/>
              <a:t>в </a:t>
            </a:r>
            <a:r>
              <a:rPr lang="ru-RU" sz="1800" dirty="0" smtClean="0"/>
              <a:t>местной печати</a:t>
            </a:r>
            <a:endParaRPr lang="ru-RU" sz="1800" dirty="0"/>
          </a:p>
          <a:p>
            <a:pPr marL="0" indent="0">
              <a:buNone/>
            </a:pPr>
            <a:r>
              <a:rPr lang="ru-RU" sz="1800" dirty="0">
                <a:solidFill>
                  <a:schemeClr val="accent4"/>
                </a:solidFill>
              </a:rPr>
              <a:t>Направление копии решения:</a:t>
            </a:r>
          </a:p>
          <a:p>
            <a:r>
              <a:rPr lang="ru-RU" sz="1800" dirty="0"/>
              <a:t>Правообладателям с уведомлением о </a:t>
            </a:r>
            <a:r>
              <a:rPr lang="ru-RU" sz="1800" dirty="0" smtClean="0"/>
              <a:t>вручении</a:t>
            </a:r>
            <a:endParaRPr lang="ru-RU" sz="1800" dirty="0"/>
          </a:p>
          <a:p>
            <a:r>
              <a:rPr lang="ru-RU" sz="1800" dirty="0"/>
              <a:t>Органу, осуществляющему регистрацию прав на недвижимое </a:t>
            </a:r>
            <a:r>
              <a:rPr lang="ru-RU" sz="1800" dirty="0" smtClean="0"/>
              <a:t>имущество</a:t>
            </a:r>
            <a:endParaRPr lang="ru-RU" sz="1800" dirty="0"/>
          </a:p>
          <a:p>
            <a:r>
              <a:rPr lang="ru-RU" sz="1800" dirty="0"/>
              <a:t>Лицу, обратившемуся с ходатайством вместе со сведениями о лицах, заявивших свои права и документы, </a:t>
            </a:r>
            <a:r>
              <a:rPr lang="ru-RU" sz="1800" dirty="0" smtClean="0"/>
              <a:t>подтверждающие </a:t>
            </a:r>
            <a:r>
              <a:rPr lang="ru-RU" sz="1800" dirty="0"/>
              <a:t>их </a:t>
            </a:r>
            <a:r>
              <a:rPr lang="ru-RU" sz="1800" dirty="0" smtClean="0"/>
              <a:t>права</a:t>
            </a:r>
            <a:endParaRPr lang="ru-RU" sz="18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N\B</a:t>
            </a:r>
            <a:r>
              <a:rPr lang="en-US" sz="1800" dirty="0" smtClean="0"/>
              <a:t> </a:t>
            </a:r>
            <a:r>
              <a:rPr lang="ru-RU" sz="1800" dirty="0" smtClean="0"/>
              <a:t>Срок </a:t>
            </a:r>
            <a:r>
              <a:rPr lang="ru-RU" sz="1800" dirty="0"/>
              <a:t>действия </a:t>
            </a:r>
            <a:r>
              <a:rPr lang="ru-RU" sz="1800" dirty="0" smtClean="0"/>
              <a:t>решения </a:t>
            </a:r>
            <a:r>
              <a:rPr lang="ru-RU" sz="1800" dirty="0"/>
              <a:t>об изъятии – три </a:t>
            </a:r>
            <a:r>
              <a:rPr lang="ru-RU" sz="1800" dirty="0" smtClean="0"/>
              <a:t>года</a:t>
            </a:r>
            <a:endParaRPr lang="ru-RU" sz="18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r="28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75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/>
              <a:t>Уведомление о принятом решении об </a:t>
            </a:r>
            <a:r>
              <a:rPr lang="ru-RU" altLang="ru-RU" sz="2000" dirty="0" smtClean="0"/>
              <a:t>изъятии (2)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67256" y="847897"/>
            <a:ext cx="8640960" cy="5400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Правообладатель считается уведомленным о принятом решении об изъятии:</a:t>
            </a:r>
          </a:p>
          <a:p>
            <a:r>
              <a:rPr lang="ru-RU" sz="1800" dirty="0"/>
              <a:t>Со дня получения копии решения об изъятии или со дня возврата отправленного заказного письма </a:t>
            </a:r>
            <a:r>
              <a:rPr lang="ru-RU" sz="1800" dirty="0" smtClean="0"/>
              <a:t>отправителю</a:t>
            </a:r>
            <a:endParaRPr lang="ru-RU" sz="1800" dirty="0"/>
          </a:p>
          <a:p>
            <a:r>
              <a:rPr lang="ru-RU" sz="1800" dirty="0"/>
              <a:t>При отсутствии сведений о почтовом адресе – в день отправления копии решения на адрес электронной </a:t>
            </a:r>
            <a:r>
              <a:rPr lang="ru-RU" sz="1800" dirty="0" smtClean="0"/>
              <a:t>почты</a:t>
            </a:r>
            <a:endParaRPr lang="ru-RU" sz="1800" dirty="0"/>
          </a:p>
          <a:p>
            <a:r>
              <a:rPr lang="ru-RU" sz="1800" dirty="0"/>
              <a:t>При отсутствии сведений о почтовом адресе и об адресе электронной почты – со дня опубликования решения в порядке, установленном для официального опубликования (обнародования) муниципальных правовых актов уставом </a:t>
            </a:r>
            <a:r>
              <a:rPr lang="ru-RU" sz="1800" dirty="0" smtClean="0"/>
              <a:t>поселения</a:t>
            </a:r>
            <a:r>
              <a:rPr lang="ru-RU" sz="1800" dirty="0"/>
              <a:t>, городского округа (муниципального района в случае, если земельные участки, подлежащие изъятию, расположены на межселенной территории) по месту нахождения земельных участков, подлежащих </a:t>
            </a:r>
            <a:r>
              <a:rPr lang="ru-RU" sz="1800" dirty="0" smtClean="0"/>
              <a:t>изъятию</a:t>
            </a:r>
            <a:endParaRPr lang="ru-RU" sz="18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/>
              <a:t>Уведомление о принятом решении об </a:t>
            </a:r>
            <a:r>
              <a:rPr lang="ru-RU" altLang="ru-RU" sz="2000" dirty="0" smtClean="0"/>
              <a:t>изъятии (3)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179512" y="714356"/>
            <a:ext cx="8964488" cy="5400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4"/>
                </a:solidFill>
              </a:rPr>
              <a:t>Действия уполномоченного органа или организации, подавшей ходатайство:</a:t>
            </a:r>
          </a:p>
          <a:p>
            <a:r>
              <a:rPr lang="ru-RU" sz="1500" dirty="0" smtClean="0"/>
              <a:t>Образование </a:t>
            </a:r>
            <a:r>
              <a:rPr lang="ru-RU" sz="1500" dirty="0"/>
              <a:t>изымаемых земельных </a:t>
            </a:r>
            <a:r>
              <a:rPr lang="ru-RU" sz="1500" dirty="0" smtClean="0"/>
              <a:t>участков</a:t>
            </a:r>
            <a:endParaRPr lang="ru-RU" sz="1500" dirty="0"/>
          </a:p>
          <a:p>
            <a:r>
              <a:rPr lang="ru-RU" sz="1500" dirty="0" smtClean="0"/>
              <a:t>Уточнение </a:t>
            </a:r>
            <a:r>
              <a:rPr lang="ru-RU" sz="1500" dirty="0"/>
              <a:t>границ изымаемых земельных </a:t>
            </a:r>
            <a:r>
              <a:rPr lang="ru-RU" sz="1500" dirty="0" smtClean="0"/>
              <a:t>участков</a:t>
            </a:r>
            <a:endParaRPr lang="ru-RU" sz="1500" dirty="0"/>
          </a:p>
          <a:p>
            <a:r>
              <a:rPr lang="ru-RU" sz="1500" dirty="0" smtClean="0"/>
              <a:t>Образование </a:t>
            </a:r>
            <a:r>
              <a:rPr lang="ru-RU" sz="1500" dirty="0"/>
              <a:t>участков, предоставляемых взамен изымаемых </a:t>
            </a:r>
            <a:r>
              <a:rPr lang="ru-RU" sz="1500" dirty="0" smtClean="0"/>
              <a:t>участков</a:t>
            </a:r>
            <a:endParaRPr lang="ru-RU" sz="1500" dirty="0"/>
          </a:p>
          <a:p>
            <a:r>
              <a:rPr lang="ru-RU" sz="1500" dirty="0" smtClean="0"/>
              <a:t>Кадастровый </a:t>
            </a:r>
            <a:r>
              <a:rPr lang="ru-RU" sz="1500" dirty="0"/>
              <a:t>учет земельных участков в связи с изъятием, образованием, уточнением </a:t>
            </a:r>
            <a:r>
              <a:rPr lang="ru-RU" sz="1500" dirty="0" smtClean="0"/>
              <a:t>границ</a:t>
            </a:r>
            <a:endParaRPr lang="ru-RU" sz="1500" dirty="0"/>
          </a:p>
          <a:p>
            <a:r>
              <a:rPr lang="ru-RU" sz="1500" dirty="0" smtClean="0"/>
              <a:t>Оценка</a:t>
            </a:r>
            <a:endParaRPr lang="ru-RU" sz="1500" dirty="0"/>
          </a:p>
          <a:p>
            <a:pPr lvl="1"/>
            <a:r>
              <a:rPr lang="ru-RU" sz="1400" dirty="0">
                <a:solidFill>
                  <a:srgbClr val="002846"/>
                </a:solidFill>
              </a:rPr>
              <a:t>прекращения прав и размера убытков, причиняемых таким изъятием</a:t>
            </a:r>
          </a:p>
          <a:p>
            <a:pPr lvl="1"/>
            <a:r>
              <a:rPr lang="ru-RU" sz="1400" dirty="0">
                <a:solidFill>
                  <a:srgbClr val="002846"/>
                </a:solidFill>
              </a:rPr>
              <a:t>недвижимого имущества, предоставляемого взамен изымаемого недвижимого имущества</a:t>
            </a:r>
          </a:p>
          <a:p>
            <a:pPr lvl="1"/>
            <a:r>
              <a:rPr lang="ru-RU" sz="1400" dirty="0" smtClean="0">
                <a:solidFill>
                  <a:srgbClr val="002846"/>
                </a:solidFill>
              </a:rPr>
              <a:t>изымаемых </a:t>
            </a:r>
            <a:r>
              <a:rPr lang="ru-RU" sz="1400" dirty="0">
                <a:solidFill>
                  <a:srgbClr val="002846"/>
                </a:solidFill>
              </a:rPr>
              <a:t>земельных участков и (или) расположенных на них объектов недвижимого имущества</a:t>
            </a:r>
          </a:p>
          <a:p>
            <a:r>
              <a:rPr lang="ru-RU" sz="1500" dirty="0" smtClean="0"/>
              <a:t>Переговоры </a:t>
            </a:r>
            <a:r>
              <a:rPr lang="ru-RU" sz="1500" dirty="0"/>
              <a:t>с правообладателем относительно условий </a:t>
            </a:r>
            <a:r>
              <a:rPr lang="ru-RU" sz="1500" dirty="0" smtClean="0"/>
              <a:t>изъятия недвижимости</a:t>
            </a:r>
            <a:endParaRPr lang="ru-RU" sz="1500" dirty="0"/>
          </a:p>
          <a:p>
            <a:r>
              <a:rPr lang="ru-RU" sz="1500" dirty="0" smtClean="0"/>
              <a:t>Подготовка </a:t>
            </a:r>
            <a:r>
              <a:rPr lang="ru-RU" sz="1500" dirty="0"/>
              <a:t>соглашения об </a:t>
            </a:r>
            <a:r>
              <a:rPr lang="ru-RU" sz="1500" dirty="0" smtClean="0"/>
              <a:t>изъятии</a:t>
            </a:r>
          </a:p>
          <a:p>
            <a:r>
              <a:rPr lang="ru-RU" sz="1500" dirty="0" smtClean="0"/>
              <a:t>Направление проекта соглашения об изъятии недвижимости сторонам такого соглашения для подписания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N\B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500" dirty="0" smtClean="0"/>
              <a:t>Действия, указанные </a:t>
            </a:r>
            <a:r>
              <a:rPr lang="ru-RU" sz="1500" dirty="0"/>
              <a:t>в </a:t>
            </a:r>
            <a:r>
              <a:rPr lang="ru-RU" sz="1500" dirty="0" smtClean="0"/>
              <a:t>подп. 1–5, </a:t>
            </a:r>
            <a:r>
              <a:rPr lang="ru-RU" sz="1500" dirty="0"/>
              <a:t>осуществляются без согласия правообладателей</a:t>
            </a:r>
          </a:p>
          <a:p>
            <a:r>
              <a:rPr lang="ru-RU" sz="1500" dirty="0"/>
              <a:t>Постановка на кадастровый учет объектов недвижимости, расположенных на изымаемых </a:t>
            </a:r>
            <a:r>
              <a:rPr lang="ru-RU" sz="1500" dirty="0" smtClean="0"/>
              <a:t>участках, </a:t>
            </a:r>
            <a:r>
              <a:rPr lang="ru-RU" sz="1500" dirty="0"/>
              <a:t>не требуется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Изменения в </a:t>
            </a:r>
            <a:r>
              <a:rPr lang="ru-RU" altLang="ru-RU" dirty="0" smtClean="0"/>
              <a:t>законодательстве</a:t>
            </a:r>
            <a:endParaRPr lang="en-US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/>
              <a:t>ФЕДЕРАЛЬНЫЙ </a:t>
            </a:r>
            <a:r>
              <a:rPr lang="ru-RU" sz="1900" b="1" dirty="0"/>
              <a:t>ЗАКОН ОТ 31 декабря 2014 года № </a:t>
            </a:r>
            <a:r>
              <a:rPr lang="ru-RU" sz="1900" b="1" dirty="0" smtClean="0"/>
              <a:t>499-ФЗ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/>
              <a:t>«О внесении изменений в земельный кодекс российской федерации и отдельные законодательные акты российской федерации»</a:t>
            </a:r>
          </a:p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buNone/>
            </a:pPr>
            <a:r>
              <a:rPr lang="ru-RU" sz="1800" dirty="0" smtClean="0"/>
              <a:t>Вступил в силу 01.04.2015 года.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Целью федерального закона является устранение недостатков, неясностей и неточностей правового регулирования порядка –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 Изъятия земельных участков и иных объектов недвижимости для государственных или муниципальных нужд. </a:t>
            </a:r>
            <a:endParaRPr lang="ru-RU" sz="18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9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473" r="40727" b="-473"/>
          <a:stretch/>
        </p:blipFill>
        <p:spPr>
          <a:xfrm>
            <a:off x="-31824" y="719118"/>
            <a:ext cx="3600000" cy="5580882"/>
          </a:xfrm>
        </p:spPr>
      </p:pic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/>
              <a:t>Соглашение об изъятии </a:t>
            </a:r>
            <a:r>
              <a:rPr lang="ru-RU" altLang="ru-RU" sz="2000" dirty="0" smtClean="0"/>
              <a:t>недвижимости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Стороны соглашения:</a:t>
            </a:r>
          </a:p>
          <a:p>
            <a:r>
              <a:rPr lang="ru-RU" sz="1800" dirty="0"/>
              <a:t>Организация, подавшая ходатайство</a:t>
            </a:r>
          </a:p>
          <a:p>
            <a:r>
              <a:rPr lang="ru-RU" sz="1800" dirty="0"/>
              <a:t>Правообладатель изымаемой недвижимости</a:t>
            </a:r>
          </a:p>
          <a:p>
            <a:r>
              <a:rPr lang="ru-RU" sz="1800" dirty="0" smtClean="0"/>
              <a:t>Уполномоченный орган </a:t>
            </a:r>
            <a:r>
              <a:rPr lang="ru-RU" sz="1800" dirty="0"/>
              <a:t>исполнительной власти или </a:t>
            </a:r>
            <a:r>
              <a:rPr lang="ru-RU" sz="1800" dirty="0" smtClean="0"/>
              <a:t>орган </a:t>
            </a:r>
            <a:r>
              <a:rPr lang="ru-RU" sz="1800" dirty="0"/>
              <a:t>местного </a:t>
            </a:r>
            <a:r>
              <a:rPr lang="ru-RU" sz="1800" dirty="0" smtClean="0"/>
              <a:t>самоуправления</a:t>
            </a:r>
            <a:endParaRPr lang="ru-RU" sz="1800" dirty="0"/>
          </a:p>
          <a:p>
            <a:endParaRPr lang="ru-RU" sz="1400" dirty="0"/>
          </a:p>
          <a:p>
            <a:pPr marL="0" indent="0">
              <a:buNone/>
            </a:pPr>
            <a:r>
              <a:rPr lang="ru-RU" sz="1600" dirty="0" smtClean="0"/>
              <a:t>Срок, отведенный законом, для </a:t>
            </a:r>
            <a:r>
              <a:rPr lang="ru-RU" sz="1600" dirty="0"/>
              <a:t>подписания соглашения – 90 дней со дня получения проекта соглашения правообладателем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r>
              <a:rPr lang="ru-RU" sz="1600" dirty="0" smtClean="0"/>
              <a:t>После </a:t>
            </a:r>
            <a:r>
              <a:rPr lang="ru-RU" sz="1600" dirty="0"/>
              <a:t>истечении указанного </a:t>
            </a:r>
            <a:r>
              <a:rPr lang="ru-RU" sz="1600" dirty="0" smtClean="0"/>
              <a:t>срока </a:t>
            </a:r>
            <a:r>
              <a:rPr lang="ru-RU" sz="1600" dirty="0"/>
              <a:t>уполномоченный орган исполнительной власти или орган местного самоуправления, принявшие решение об изъятии, либо организация, на основании ходатайства, имеют право обратиться в суд с иском о принудительном изъятии недвижимости. 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/>
              <a:t>Расчеты </a:t>
            </a:r>
            <a:r>
              <a:rPr lang="ru-RU" altLang="ru-RU" sz="2000" dirty="0" smtClean="0"/>
              <a:t>с правообладателями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69144" y="967728"/>
            <a:ext cx="8695343" cy="5400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Правообладатель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вправе: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ru-RU" sz="1800" dirty="0"/>
              <a:t>Расторгнуть в одностороннем порядке заключенные им договоры при условии, что их исполнение станет невозможным в связи с изъятием недвижимости</a:t>
            </a:r>
          </a:p>
          <a:p>
            <a:r>
              <a:rPr lang="ru-RU" sz="1800" dirty="0" smtClean="0"/>
              <a:t>Получить </a:t>
            </a:r>
            <a:r>
              <a:rPr lang="ru-RU" sz="1800" dirty="0"/>
              <a:t>рыночную стоимость изъятой недвижимости и прекращенных прав; возмещение причиненных убытков (в </a:t>
            </a:r>
            <a:r>
              <a:rPr lang="ru-RU" sz="1800" dirty="0" err="1"/>
              <a:t>т.ч</a:t>
            </a:r>
            <a:r>
              <a:rPr lang="ru-RU" sz="1800" dirty="0"/>
              <a:t>. </a:t>
            </a:r>
            <a:r>
              <a:rPr lang="ru-RU" sz="1800" dirty="0" smtClean="0"/>
              <a:t>в </a:t>
            </a:r>
            <a:r>
              <a:rPr lang="ru-RU" sz="1800" dirty="0"/>
              <a:t>связи с невозможностью исполнения обязательств перед третьими лицами и </a:t>
            </a:r>
            <a:r>
              <a:rPr lang="ru-RU" sz="1800" dirty="0" smtClean="0"/>
              <a:t>упущенной выгоды)</a:t>
            </a:r>
            <a:endParaRPr lang="ru-RU" sz="1800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Правообладатель</a:t>
            </a:r>
            <a:r>
              <a:rPr lang="ru-RU" dirty="0" smtClean="0">
                <a:solidFill>
                  <a:schemeClr val="accent4"/>
                </a:solidFill>
              </a:rPr>
              <a:t> обязан:</a:t>
            </a:r>
          </a:p>
          <a:p>
            <a:r>
              <a:rPr lang="ru-RU" sz="1800" dirty="0" smtClean="0"/>
              <a:t>Самостоятельно произвести расчеты с лицами, чьи обременения или договоры прекращены на основании заключенного соглашения об изъятии недвижимости либо вступившего в законную силу решения суда, а также с лицами, договоры с которыми расторгнуты правообладателем</a:t>
            </a:r>
            <a:endParaRPr lang="ru-RU" sz="18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ru-RU" dirty="0" smtClean="0"/>
              <a:t>Георгий</a:t>
            </a:r>
            <a:r>
              <a:rPr lang="en-US" dirty="0" smtClean="0"/>
              <a:t> </a:t>
            </a:r>
            <a:r>
              <a:rPr lang="ru-RU" dirty="0" smtClean="0"/>
              <a:t>Канделаки</a:t>
            </a:r>
            <a:endParaRPr lang="ru-RU" dirty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2"/>
          </p:nvPr>
        </p:nvSpPr>
        <p:spPr>
          <a:xfrm>
            <a:off x="4139953" y="3231429"/>
            <a:ext cx="4789766" cy="571504"/>
          </a:xfrm>
        </p:spPr>
        <p:txBody>
          <a:bodyPr/>
          <a:lstStyle/>
          <a:p>
            <a:r>
              <a:rPr lang="ru-RU" dirty="0"/>
              <a:t>Юрист П</a:t>
            </a:r>
            <a:r>
              <a:rPr lang="ru-RU" dirty="0" smtClean="0"/>
              <a:t>рактики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Недвижимость</a:t>
            </a:r>
            <a:r>
              <a:rPr lang="ru-RU" dirty="0"/>
              <a:t>. </a:t>
            </a:r>
            <a:r>
              <a:rPr lang="ru-RU" dirty="0" smtClean="0"/>
              <a:t>Земля.</a:t>
            </a:r>
            <a:r>
              <a:rPr lang="en-US" dirty="0" smtClean="0"/>
              <a:t> </a:t>
            </a:r>
            <a:r>
              <a:rPr lang="ru-RU" dirty="0" smtClean="0"/>
              <a:t>Строительство</a:t>
            </a:r>
            <a:endParaRPr lang="ru-RU" dirty="0"/>
          </a:p>
          <a:p>
            <a:r>
              <a:rPr lang="en-US" dirty="0"/>
              <a:t>k</a:t>
            </a:r>
            <a:r>
              <a:rPr lang="en-US" dirty="0" smtClean="0"/>
              <a:t>andelaki@vegaslex.ru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0" y="6367463"/>
            <a:ext cx="1152525" cy="236537"/>
          </a:xfrm>
          <a:prstGeom prst="rect">
            <a:avLst/>
          </a:prstGeom>
        </p:spPr>
        <p:txBody>
          <a:bodyPr/>
          <a:lstStyle/>
          <a:p>
            <a:fld id="{095D674A-043F-45DA-B63E-6539544E189A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55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</a:t>
            </a:r>
            <a:r>
              <a:rPr lang="ru-RU" altLang="ru-RU" dirty="0" smtClean="0"/>
              <a:t>изменения/уточнения в ЗК РФ</a:t>
            </a:r>
            <a:endParaRPr lang="en-US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51520" y="714356"/>
            <a:ext cx="8640960" cy="5653372"/>
          </a:xfrm>
        </p:spPr>
        <p:txBody>
          <a:bodyPr/>
          <a:lstStyle/>
          <a:p>
            <a:r>
              <a:rPr lang="ru-RU" sz="1600" dirty="0" smtClean="0"/>
              <a:t>Включена новая глава </a:t>
            </a:r>
            <a:r>
              <a:rPr lang="en-US" sz="1600" dirty="0"/>
              <a:t>VII.1</a:t>
            </a:r>
            <a:r>
              <a:rPr lang="ru-RU" sz="1600" dirty="0"/>
              <a:t>, </a:t>
            </a:r>
            <a:r>
              <a:rPr lang="ru-RU" sz="1600" dirty="0" smtClean="0"/>
              <a:t>устанавливающая </a:t>
            </a:r>
            <a:r>
              <a:rPr lang="ru-RU" sz="1600" dirty="0"/>
              <a:t>порядок изъятия земельных участков для государственных и муниципальных </a:t>
            </a:r>
            <a:r>
              <a:rPr lang="ru-RU" sz="1600" dirty="0" smtClean="0"/>
              <a:t>нужд</a:t>
            </a:r>
          </a:p>
          <a:p>
            <a:r>
              <a:rPr lang="ru-RU" sz="1600" dirty="0" smtClean="0"/>
              <a:t>Сформулировано определение «правообладатели земельных участков» - собственники</a:t>
            </a:r>
            <a:r>
              <a:rPr lang="ru-RU" sz="1600" dirty="0"/>
              <a:t>, </a:t>
            </a:r>
            <a:r>
              <a:rPr lang="ru-RU" sz="1600" dirty="0" smtClean="0"/>
              <a:t>землевладельцы </a:t>
            </a:r>
            <a:r>
              <a:rPr lang="ru-RU" sz="1600" dirty="0"/>
              <a:t>и арендаторы земельных </a:t>
            </a:r>
            <a:r>
              <a:rPr lang="ru-RU" sz="1600" dirty="0" smtClean="0"/>
              <a:t>участков</a:t>
            </a:r>
            <a:endParaRPr lang="ru-RU" sz="1600" dirty="0"/>
          </a:p>
          <a:p>
            <a:r>
              <a:rPr lang="ru-RU" sz="1600" dirty="0" smtClean="0"/>
              <a:t>Отсутствие регистрации прав, координат характерных точек, пересечение границ и наличие споров о правах на недвижимое имущество не являются препятствием для принятия решения об изъятии</a:t>
            </a:r>
          </a:p>
          <a:p>
            <a:r>
              <a:rPr lang="ru-RU" sz="1600" dirty="0" smtClean="0"/>
              <a:t>Установлена обязанность по выявлению лиц, земельные участки и (или) расположенные на них объекты недвижимого имущества которых подлежат изъятию для государственных или муниципальных нужд (ст</a:t>
            </a:r>
            <a:r>
              <a:rPr lang="ru-RU" sz="1600" dirty="0"/>
              <a:t>. </a:t>
            </a:r>
            <a:r>
              <a:rPr lang="ru-RU" sz="1600" dirty="0" smtClean="0"/>
              <a:t>56.5 ЗК РФ)</a:t>
            </a:r>
            <a:endParaRPr lang="ru-RU" sz="1600" dirty="0"/>
          </a:p>
          <a:p>
            <a:r>
              <a:rPr lang="ru-RU" sz="1600" dirty="0"/>
              <a:t>После принятия решения об изъятии кадастровый учет земельных участков в связи с изъятием, образованием, уточнением границ осуществляется без участия </a:t>
            </a:r>
            <a:r>
              <a:rPr lang="ru-RU" sz="1600" dirty="0" smtClean="0"/>
              <a:t>правообладателей</a:t>
            </a:r>
          </a:p>
          <a:p>
            <a:r>
              <a:rPr lang="ru-RU" sz="1600" dirty="0"/>
              <a:t>Установлена обязанность по возмещению рыночной стоимости изымаемой недвижимости и прекращенных прав, а также на возмещение причиненных убытков и упущенной </a:t>
            </a:r>
            <a:r>
              <a:rPr lang="ru-RU" sz="1600" dirty="0" smtClean="0"/>
              <a:t>выгоды. При этом расчеты </a:t>
            </a:r>
            <a:r>
              <a:rPr lang="ru-RU" sz="1600" dirty="0"/>
              <a:t>с </a:t>
            </a:r>
            <a:r>
              <a:rPr lang="ru-RU" sz="1600" dirty="0" smtClean="0"/>
              <a:t>третьими лицами</a:t>
            </a:r>
            <a:r>
              <a:rPr lang="ru-RU" sz="1600" dirty="0"/>
              <a:t>, чьи права или договоры прекращены или расторгнуты в связи с заключением соглашения об изъятии, осуществляет правообладатель, получивший </a:t>
            </a:r>
            <a:r>
              <a:rPr lang="ru-RU" sz="1600" dirty="0" smtClean="0"/>
              <a:t>возмещение</a:t>
            </a:r>
            <a:endParaRPr lang="ru-RU" sz="16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/>
              <a:t>Основные этапы процедуры изъятия </a:t>
            </a:r>
            <a:r>
              <a:rPr lang="ru-RU" altLang="ru-RU" sz="2000" dirty="0" smtClean="0"/>
              <a:t>недвижимости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>
          <a:xfrm>
            <a:off x="269144" y="967728"/>
            <a:ext cx="8695343" cy="5400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1600" dirty="0" smtClean="0"/>
              <a:t>Возникновение оснований </a:t>
            </a:r>
            <a:r>
              <a:rPr lang="ru-RU" sz="1600" dirty="0"/>
              <a:t>для изъятия (</a:t>
            </a:r>
            <a:r>
              <a:rPr lang="ru-RU" sz="1600" dirty="0" err="1"/>
              <a:t>ст.ст</a:t>
            </a:r>
            <a:r>
              <a:rPr lang="ru-RU" sz="1600" dirty="0"/>
              <a:t>. </a:t>
            </a:r>
            <a:r>
              <a:rPr lang="ru-RU" sz="1600" dirty="0" smtClean="0"/>
              <a:t>49, 56.3 </a:t>
            </a:r>
            <a:r>
              <a:rPr lang="ru-RU" sz="1600" dirty="0"/>
              <a:t>ЗК РФ</a:t>
            </a:r>
            <a:r>
              <a:rPr lang="ru-RU" sz="1600" dirty="0" smtClean="0"/>
              <a:t>)</a:t>
            </a:r>
            <a:endParaRPr lang="ru-RU" sz="1600" dirty="0"/>
          </a:p>
          <a:p>
            <a:pPr marL="514350" indent="-514350">
              <a:buAutoNum type="arabicPeriod"/>
            </a:pPr>
            <a:r>
              <a:rPr lang="ru-RU" sz="1600" dirty="0" smtClean="0"/>
              <a:t>Проявление инициативы </a:t>
            </a:r>
            <a:r>
              <a:rPr lang="ru-RU" sz="1600" dirty="0"/>
              <a:t>в целях изъятия (ходатайство</a:t>
            </a:r>
            <a:r>
              <a:rPr lang="ru-RU" sz="1600" dirty="0" smtClean="0"/>
              <a:t>)</a:t>
            </a:r>
            <a:endParaRPr lang="ru-RU" sz="1600" dirty="0"/>
          </a:p>
          <a:p>
            <a:pPr marL="514350" indent="-514350">
              <a:buAutoNum type="arabicPeriod"/>
            </a:pPr>
            <a:r>
              <a:rPr lang="ru-RU" sz="1600" dirty="0"/>
              <a:t>Выявление правообладателей (</a:t>
            </a:r>
            <a:r>
              <a:rPr lang="ru-RU" sz="1600" dirty="0" err="1" smtClean="0"/>
              <a:t>ст.ст</a:t>
            </a:r>
            <a:r>
              <a:rPr lang="ru-RU" sz="1600" dirty="0"/>
              <a:t>. 56.4, 56.5 ЗК РФ</a:t>
            </a:r>
            <a:r>
              <a:rPr lang="ru-RU" sz="1600" dirty="0" smtClean="0"/>
              <a:t>)</a:t>
            </a:r>
            <a:endParaRPr lang="ru-RU" sz="1600" dirty="0"/>
          </a:p>
          <a:p>
            <a:pPr marL="514350" indent="-514350">
              <a:buAutoNum type="arabicPeriod"/>
            </a:pPr>
            <a:r>
              <a:rPr lang="ru-RU" sz="1600" dirty="0" smtClean="0"/>
              <a:t>Принятие </a:t>
            </a:r>
            <a:r>
              <a:rPr lang="ru-RU" sz="1600" dirty="0"/>
              <a:t>решения об изъятии (ст. 56.6 ЗК РФ</a:t>
            </a:r>
            <a:r>
              <a:rPr lang="ru-RU" sz="1600" dirty="0" smtClean="0"/>
              <a:t>)</a:t>
            </a:r>
            <a:endParaRPr lang="ru-RU" sz="1600" dirty="0"/>
          </a:p>
          <a:p>
            <a:pPr marL="514350" indent="-514350">
              <a:buAutoNum type="arabicPeriod"/>
            </a:pPr>
            <a:r>
              <a:rPr lang="ru-RU" sz="1600" dirty="0"/>
              <a:t>Уведомление правообладателей о принятом решении (ст. 56.6 ЗК РФ)</a:t>
            </a:r>
          </a:p>
          <a:p>
            <a:pPr marL="514350" indent="-514350">
              <a:buAutoNum type="arabicPeriod"/>
            </a:pPr>
            <a:r>
              <a:rPr lang="ru-RU" sz="1600" dirty="0"/>
              <a:t>Подготовка к подписанию соглашения об изъятии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ст. ст. </a:t>
            </a:r>
            <a:r>
              <a:rPr lang="ru-RU" sz="1600" dirty="0" smtClean="0"/>
              <a:t>56.7–56.10 </a:t>
            </a:r>
            <a:r>
              <a:rPr lang="ru-RU" sz="1600" dirty="0"/>
              <a:t>ЗК РФ)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en-US" sz="1600" dirty="0">
                <a:solidFill>
                  <a:srgbClr val="FF0000"/>
                </a:solidFill>
              </a:rPr>
              <a:t>N\B </a:t>
            </a:r>
            <a:r>
              <a:rPr lang="ru-RU" sz="1600" dirty="0" smtClean="0"/>
              <a:t>В случае, если соглашение об изъятии не будет подписано законом </a:t>
            </a:r>
            <a:r>
              <a:rPr lang="ru-RU" sz="1600" dirty="0" smtClean="0"/>
              <a:t>допускается </a:t>
            </a:r>
            <a:r>
              <a:rPr lang="ru-RU" sz="1600" dirty="0" smtClean="0"/>
              <a:t>принудительное </a:t>
            </a:r>
            <a:r>
              <a:rPr lang="ru-RU" sz="1600" dirty="0"/>
              <a:t>изъятие </a:t>
            </a:r>
            <a:r>
              <a:rPr lang="ru-RU" sz="1600" dirty="0" smtClean="0"/>
              <a:t>недвижимости в </a:t>
            </a:r>
            <a:r>
              <a:rPr lang="ru-RU" sz="1600" dirty="0"/>
              <a:t>судебном порядке (ст. 56.10 ЗК РФ</a:t>
            </a:r>
            <a:r>
              <a:rPr lang="ru-RU" sz="1600" dirty="0" smtClean="0"/>
              <a:t>)</a:t>
            </a:r>
          </a:p>
          <a:p>
            <a:pPr marL="514350" indent="-514350" algn="just">
              <a:buAutoNum type="arabicPeriod"/>
            </a:pPr>
            <a:endParaRPr lang="ru-RU" sz="1600" dirty="0"/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N\B</a:t>
            </a:r>
            <a:r>
              <a:rPr lang="en-US" sz="1600" dirty="0" smtClean="0"/>
              <a:t> </a:t>
            </a:r>
            <a:r>
              <a:rPr lang="ru-RU" sz="1600" dirty="0" smtClean="0"/>
              <a:t>В случае, если сведения о правообладателях отсутствуют - регистрация </a:t>
            </a:r>
            <a:r>
              <a:rPr lang="ru-RU" sz="1600" dirty="0"/>
              <a:t>права РФ, субъекта РФ, муниципального </a:t>
            </a:r>
            <a:r>
              <a:rPr lang="ru-RU" sz="1600" dirty="0" smtClean="0"/>
              <a:t>образования </a:t>
            </a:r>
            <a:r>
              <a:rPr lang="ru-RU" sz="1600" dirty="0"/>
              <a:t>(ст. 56.5 ЗК РФ)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5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r="28498"/>
          <a:stretch>
            <a:fillRect/>
          </a:stretch>
        </p:blipFill>
        <p:spPr/>
      </p:pic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Основания </a:t>
            </a:r>
            <a:r>
              <a:rPr lang="ru-RU" altLang="ru-RU" dirty="0"/>
              <a:t>изъятия земельных </a:t>
            </a:r>
            <a:r>
              <a:rPr lang="ru-RU" altLang="ru-RU" dirty="0" smtClean="0"/>
              <a:t>участков (с</a:t>
            </a:r>
            <a:r>
              <a:rPr lang="ru-RU" dirty="0" smtClean="0"/>
              <a:t>татья </a:t>
            </a:r>
            <a:r>
              <a:rPr lang="ru-RU" dirty="0"/>
              <a:t>49 </a:t>
            </a:r>
            <a:r>
              <a:rPr lang="ru-RU" dirty="0" smtClean="0"/>
              <a:t>ЗК РФ)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9219" name="Текс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Изъятие </a:t>
            </a:r>
            <a:r>
              <a:rPr lang="ru-RU" sz="1600" dirty="0"/>
              <a:t>земельных участков для государственных или муниципальных нужд осуществляется в </a:t>
            </a:r>
            <a:r>
              <a:rPr lang="ru-RU" sz="1600" dirty="0" smtClean="0"/>
              <a:t>следующих случаях:</a:t>
            </a:r>
          </a:p>
          <a:p>
            <a:pPr algn="just"/>
            <a:r>
              <a:rPr lang="ru-RU" sz="1600" dirty="0" smtClean="0"/>
              <a:t>Выполнение </a:t>
            </a:r>
            <a:r>
              <a:rPr lang="ru-RU" sz="1600" dirty="0"/>
              <a:t>международных договоров Российской </a:t>
            </a:r>
            <a:r>
              <a:rPr lang="ru-RU" sz="1600" dirty="0" smtClean="0"/>
              <a:t>Федерации</a:t>
            </a:r>
            <a:endParaRPr lang="ru-RU" sz="1600" dirty="0"/>
          </a:p>
          <a:p>
            <a:pPr algn="just"/>
            <a:r>
              <a:rPr lang="ru-RU" sz="1600" dirty="0" smtClean="0"/>
              <a:t>Строительство/реконструкция объектов </a:t>
            </a:r>
            <a:r>
              <a:rPr lang="ru-RU" sz="1600" dirty="0"/>
              <a:t>государственного значения (объектов федерального значения, объектов регионального значения) или объектов местного значения при отсутствии других возможных вариантов </a:t>
            </a:r>
            <a:r>
              <a:rPr lang="ru-RU" sz="1600" dirty="0" smtClean="0"/>
              <a:t>строительства/реконструкции </a:t>
            </a:r>
            <a:r>
              <a:rPr lang="ru-RU" sz="1600" dirty="0"/>
              <a:t>этих </a:t>
            </a:r>
            <a:r>
              <a:rPr lang="ru-RU" sz="1600" dirty="0" smtClean="0"/>
              <a:t>объектов</a:t>
            </a:r>
            <a:endParaRPr lang="ru-RU" sz="1600" dirty="0"/>
          </a:p>
          <a:p>
            <a:pPr algn="just"/>
            <a:r>
              <a:rPr lang="ru-RU" sz="1600" dirty="0" smtClean="0"/>
              <a:t>По иным основаниям, предусмотренным </a:t>
            </a:r>
            <a:r>
              <a:rPr lang="ru-RU" sz="1600" dirty="0"/>
              <a:t>федеральными </a:t>
            </a:r>
            <a:r>
              <a:rPr lang="ru-RU" sz="1600" dirty="0" smtClean="0"/>
              <a:t>законами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</a:t>
            </a:r>
            <a:r>
              <a:rPr lang="ru-RU" sz="1600" dirty="0"/>
              <a:t>в</a:t>
            </a:r>
            <a:r>
              <a:rPr lang="ru-RU" sz="1600" dirty="0" smtClean="0"/>
              <a:t> целях недропользования)</a:t>
            </a:r>
            <a:endParaRPr lang="ru-RU" sz="16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4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/>
              <a:t>Объекты государственного и местного значения (п. 2 ст. 49 ЗК РФ)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Объекты федеральных энергетических систем и объектов энергетических систем регионального </a:t>
            </a:r>
            <a:r>
              <a:rPr lang="ru-RU" sz="1600" dirty="0" smtClean="0"/>
              <a:t>значения</a:t>
            </a:r>
            <a:endParaRPr lang="ru-RU" sz="1600" dirty="0"/>
          </a:p>
          <a:p>
            <a:r>
              <a:rPr lang="ru-RU" sz="1600" dirty="0"/>
              <a:t>Объекты использования атомной </a:t>
            </a:r>
            <a:r>
              <a:rPr lang="ru-RU" sz="1600" dirty="0" smtClean="0"/>
              <a:t>энергии</a:t>
            </a:r>
            <a:endParaRPr lang="ru-RU" sz="1600" dirty="0"/>
          </a:p>
          <a:p>
            <a:r>
              <a:rPr lang="ru-RU" sz="1600" dirty="0"/>
              <a:t>Объекты обороны и безопасности государства, в том числе инженерно-технические сооружения, линии связи и коммуникации, возведенные в интересах защиты и охраны </a:t>
            </a:r>
            <a:r>
              <a:rPr lang="ru-RU" sz="1600" dirty="0" smtClean="0"/>
              <a:t>государственной </a:t>
            </a:r>
            <a:r>
              <a:rPr lang="ru-RU" sz="1600" dirty="0"/>
              <a:t>границы </a:t>
            </a:r>
            <a:r>
              <a:rPr lang="ru-RU" sz="1600" dirty="0" smtClean="0"/>
              <a:t>РФ</a:t>
            </a:r>
            <a:endParaRPr lang="ru-RU" sz="1600" dirty="0"/>
          </a:p>
          <a:p>
            <a:r>
              <a:rPr lang="ru-RU" sz="1600" dirty="0"/>
              <a:t>Объекты федерального транспорта, объекты связи федерального значения, а также объекты инфраструктуры железнодорожного транспорта общего </a:t>
            </a:r>
            <a:r>
              <a:rPr lang="ru-RU" sz="1600" dirty="0" smtClean="0"/>
              <a:t>пользования</a:t>
            </a:r>
            <a:endParaRPr lang="ru-RU" sz="1600" dirty="0"/>
          </a:p>
          <a:p>
            <a:r>
              <a:rPr lang="ru-RU" sz="1600" dirty="0"/>
              <a:t>Объекты, обеспечивающие космическую </a:t>
            </a:r>
            <a:r>
              <a:rPr lang="ru-RU" sz="1600" dirty="0" smtClean="0"/>
              <a:t>деятельность</a:t>
            </a:r>
            <a:endParaRPr lang="ru-RU" sz="1600" dirty="0"/>
          </a:p>
          <a:p>
            <a:r>
              <a:rPr lang="ru-RU" sz="1600" dirty="0"/>
              <a:t>Линейные объекты федерального и регионального значения, обеспечивающие деятельность субъектов естественных </a:t>
            </a:r>
            <a:r>
              <a:rPr lang="ru-RU" sz="1600" dirty="0" smtClean="0"/>
              <a:t>монополий</a:t>
            </a:r>
            <a:endParaRPr lang="ru-RU" sz="1600" dirty="0"/>
          </a:p>
          <a:p>
            <a:r>
              <a:rPr lang="ru-RU" sz="1600" dirty="0"/>
              <a:t>Объекты систем электро-, </a:t>
            </a:r>
            <a:r>
              <a:rPr lang="ru-RU" sz="1600" dirty="0" smtClean="0"/>
              <a:t>газо-, теплоснабжения</a:t>
            </a:r>
            <a:r>
              <a:rPr lang="ru-RU" sz="1600" dirty="0"/>
              <a:t>, объекты централизованных систем горячего водоснабжения, холодного водоснабжения и (или) водоотведения федерального, регионального или местного </a:t>
            </a:r>
            <a:r>
              <a:rPr lang="ru-RU" sz="1600" dirty="0" smtClean="0"/>
              <a:t>значения</a:t>
            </a:r>
            <a:endParaRPr lang="ru-RU" sz="1600" dirty="0"/>
          </a:p>
          <a:p>
            <a:r>
              <a:rPr lang="ru-RU" sz="1600" dirty="0"/>
              <a:t>Автомобильные дороги федерального, регионального или межмуниципального, местного </a:t>
            </a:r>
            <a:r>
              <a:rPr lang="ru-RU" sz="1600" dirty="0" smtClean="0"/>
              <a:t>значения</a:t>
            </a:r>
            <a:endParaRPr lang="ru-RU" sz="16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/>
              <a:t>И</a:t>
            </a:r>
            <a:r>
              <a:rPr lang="ru-RU" altLang="ru-RU" sz="1800" dirty="0" smtClean="0"/>
              <a:t>ные </a:t>
            </a:r>
            <a:r>
              <a:rPr lang="ru-RU" altLang="ru-RU" sz="1800" dirty="0"/>
              <a:t>основания </a:t>
            </a:r>
            <a:r>
              <a:rPr lang="ru-RU" altLang="ru-RU" sz="1800" dirty="0" smtClean="0"/>
              <a:t>изъятия определены в федеральных законах</a:t>
            </a:r>
            <a:endParaRPr lang="en-US" sz="1800" dirty="0"/>
          </a:p>
        </p:txBody>
      </p:sp>
      <p:sp>
        <p:nvSpPr>
          <p:cNvPr id="9219" name="Текс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«О недрах» от 21.02.1002 № 2395-1 </a:t>
            </a:r>
          </a:p>
          <a:p>
            <a:r>
              <a:rPr lang="ru-RU" sz="1600" dirty="0" smtClean="0"/>
              <a:t>«Об </a:t>
            </a:r>
            <a:r>
              <a:rPr lang="ru-RU" sz="1600" dirty="0"/>
              <a:t>особо охраняемых природных территориях» от 14.03.1995  № </a:t>
            </a:r>
            <a:r>
              <a:rPr lang="ru-RU" sz="1600" dirty="0" smtClean="0"/>
              <a:t>33-ФЗ</a:t>
            </a:r>
          </a:p>
          <a:p>
            <a:r>
              <a:rPr lang="ru-RU" sz="1600" dirty="0"/>
              <a:t> «Об особенностях регулирования отдельных правоотношений в связи с присоединением к субъекту Российской Федерации – городу федерального значения Москве территорий и о внесении изменений в отдельные законодательные акты Российской Федерации» от 05.04.2013 № 43-ФЗ </a:t>
            </a:r>
          </a:p>
          <a:p>
            <a:r>
              <a:rPr lang="ru-RU" sz="1600" dirty="0"/>
              <a:t>«О подготовке и проведении в Российской Федерации чемпионата мира по футболу </a:t>
            </a:r>
            <a:r>
              <a:rPr lang="en-US" sz="1600" dirty="0"/>
              <a:t>FIFA</a:t>
            </a:r>
            <a:r>
              <a:rPr lang="ru-RU" sz="1600" dirty="0"/>
              <a:t> 2018 года, Кубка конфедерации </a:t>
            </a:r>
            <a:r>
              <a:rPr lang="en-US" sz="1600" dirty="0"/>
              <a:t>FIFA </a:t>
            </a:r>
            <a:r>
              <a:rPr lang="ru-RU" sz="1600" dirty="0"/>
              <a:t>2017 года и внесении изменений в отдельные законодательные акты Российской Федерации» от 07.06.2013 № 108-ФЗ.</a:t>
            </a:r>
          </a:p>
          <a:p>
            <a:r>
              <a:rPr lang="ru-RU" sz="1600" dirty="0" smtClean="0"/>
              <a:t>«Об </a:t>
            </a:r>
            <a:r>
              <a:rPr lang="ru-RU" sz="1600" dirty="0"/>
              <a:t>организации и о проведении </a:t>
            </a:r>
            <a:r>
              <a:rPr lang="en-US" sz="1600" dirty="0"/>
              <a:t>XXII</a:t>
            </a:r>
            <a:r>
              <a:rPr lang="ru-RU" sz="1600" dirty="0"/>
              <a:t> Олимпийских зимних игр и XI </a:t>
            </a:r>
            <a:r>
              <a:rPr lang="ru-RU" sz="1600" dirty="0" err="1"/>
              <a:t>Паралимпийских</a:t>
            </a:r>
            <a:r>
              <a:rPr lang="ru-RU" sz="1600" dirty="0"/>
              <a:t> зимних игр 2014 года в городе Сочи, развитии города Сочи как горноклиматического курорта и внесении изменений в отдельные законодательные акты Российской Федерации» от 01.12.2007 № 310-ФЗ </a:t>
            </a:r>
          </a:p>
          <a:p>
            <a:r>
              <a:rPr lang="ru-RU" sz="1600" dirty="0" smtClean="0"/>
              <a:t>«Об </a:t>
            </a:r>
            <a:r>
              <a:rPr lang="ru-RU" sz="1600" dirty="0"/>
              <a:t>организации проведения встречи глав государств и правительств стран – участников форума «Азиатско-тихоокеанское экономическое сотрудничество» в 2012 году, о развитии города Владивостока как </a:t>
            </a:r>
            <a:r>
              <a:rPr lang="ru-RU" sz="1600" dirty="0" smtClean="0"/>
              <a:t>центра </a:t>
            </a:r>
            <a:r>
              <a:rPr lang="ru-RU" sz="1600" dirty="0"/>
              <a:t>международного сотрудничества в Азиатско-Тихоокеанском регионе и о внесении изменений в отдельные законодательные акты Российской Федерации» от 08.05.2009 № 93-ФЗ 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4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Изъятие для целей недропользования (1)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19" y="457986"/>
            <a:ext cx="8640960" cy="590974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dirty="0" smtClean="0"/>
              <a:t>Прекращение прав граждан и юридических лиц на земельные участки и водные объекты, необходимые для ведения работ, связанных с пользованием недрами, осуществляется в соответствии с гражданским, земельным, водным законодательством и Законом о недрах (Ст. 25.2 Закон РФ от 21.02.1992 № 2395-1 «О недрах»)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Допускается осуществлять изъятие для государственных или муниципальных нужд земельных участков, </a:t>
            </a:r>
            <a:r>
              <a:rPr lang="ru-RU" sz="1600" b="1" dirty="0" smtClean="0"/>
              <a:t>в том числе лесных участков</a:t>
            </a:r>
            <a:r>
              <a:rPr lang="ru-RU" sz="1600" dirty="0" smtClean="0"/>
              <a:t>, если такие земельные участки необходимы для ведения работ, связанных с пользованием недрами.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До июля 2016 года допускается изъятие земельных участков для целей недропользования в отсутствие утвержденных документов территориального планирования и (или) правил землепользования и застройки (ст. 17.2 ФЗ от 29.12.2004 № 191-ФЗ)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5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Изъятие для целей </a:t>
            </a:r>
            <a:r>
              <a:rPr lang="ru-RU" sz="1800" dirty="0" smtClean="0"/>
              <a:t>недропользования (2)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714357"/>
            <a:ext cx="8640960" cy="588920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b="1" dirty="0" smtClean="0"/>
              <a:t>Допускается образование земельного участка, границы которого пересекают границы территориальных зон</a:t>
            </a:r>
            <a:r>
              <a:rPr lang="ru-RU" sz="1600" dirty="0" smtClean="0"/>
              <a:t>, лесничеств, лесопарков,  для проведения работ по геологическому изучению недр, разработки месторождений полезных ископаемых, размещения линейных объектов, гидротехнических сооружений, а также водохранилищ, иных искусственных водных объектов (п. 7 ст. 11.9 ЗК РФ).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Документация по планировке территории, подготовленная применительно к землям лесного фонда, до ее утверждения подлежит согласованию с органами государственной власти, осуществляющими предоставление лесных участков в границах земель лесного фонда (ст. 12.3 </a:t>
            </a:r>
            <a:r>
              <a:rPr lang="ru-RU" sz="1600" dirty="0" err="1" smtClean="0"/>
              <a:t>ГрК</a:t>
            </a:r>
            <a:r>
              <a:rPr lang="ru-RU" sz="1600" dirty="0" smtClean="0"/>
              <a:t> РФ).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Осуществление геологического изучения недр допускается без предоставления земельного участка (ст. 39.33 ЗК РФ)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1297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Vegas Lex">
      <a:dk1>
        <a:srgbClr val="000000"/>
      </a:dk1>
      <a:lt1>
        <a:srgbClr val="FFFFFF"/>
      </a:lt1>
      <a:dk2>
        <a:srgbClr val="1F497D"/>
      </a:dk2>
      <a:lt2>
        <a:srgbClr val="7F7F7F"/>
      </a:lt2>
      <a:accent1>
        <a:srgbClr val="E36C0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(на экран) [только чтение]" id="{B19ED977-281F-403C-8C29-FF10F41D8576}" vid="{9F35E369-B109-42B1-8C74-82CE3976992B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(на экран) [только чтение]" id="{B19ED977-281F-403C-8C29-FF10F41D8576}" vid="{23244FEF-B730-41C8-A898-B6209597246D}"/>
    </a:ext>
  </a:extLst>
</a:theme>
</file>

<file path=ppt/theme/theme3.xml><?xml version="1.0" encoding="utf-8"?>
<a:theme xmlns:a="http://schemas.openxmlformats.org/drawingml/2006/main" name="VEGAS LEX_ШАБЛОН_Презентация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V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(на экран) [только чтение]" id="{B19ED977-281F-403C-8C29-FF10F41D8576}" vid="{D18951E2-D605-4E47-887B-2EE8BDC7E4DF}"/>
    </a:ext>
  </a:extLst>
</a:theme>
</file>

<file path=ppt/theme/theme4.xml><?xml version="1.0" encoding="utf-8"?>
<a:theme xmlns:a="http://schemas.openxmlformats.org/drawingml/2006/main" name="Divider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(на экран) [только чтение]" id="{B19ED977-281F-403C-8C29-FF10F41D8576}" vid="{3AA695EF-00E6-49F3-900C-913AAFC71950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Изъятие зу для целей недропользования (на экран)</Template>
  <TotalTime>568</TotalTime>
  <Words>2027</Words>
  <Application>Microsoft Office PowerPoint</Application>
  <PresentationFormat>Экран (4:3)</PresentationFormat>
  <Paragraphs>202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Специальное оформление</vt:lpstr>
      <vt:lpstr>1_Специальное оформление</vt:lpstr>
      <vt:lpstr>VEGAS LEX_ШАБЛОН_Презентация</vt:lpstr>
      <vt:lpstr>Divider</vt:lpstr>
      <vt:lpstr>Изъятие земельных участков для целей недропользования</vt:lpstr>
      <vt:lpstr>Изменения в законодательстве</vt:lpstr>
      <vt:lpstr>Основные изменения/уточнения в ЗК РФ</vt:lpstr>
      <vt:lpstr>Основные этапы процедуры изъятия недвижимости</vt:lpstr>
      <vt:lpstr> Основания изъятия земельных участков (статья 49 ЗК РФ) </vt:lpstr>
      <vt:lpstr>Объекты государственного и местного значения (п. 2 ст. 49 ЗК РФ)</vt:lpstr>
      <vt:lpstr>Иные основания изъятия определены в федеральных законах</vt:lpstr>
      <vt:lpstr>Изъятие для целей недропользования (1)</vt:lpstr>
      <vt:lpstr>Изъятие для целей недропользования (2)</vt:lpstr>
      <vt:lpstr>Условия изъятия земельных участков (ст. 56.3 ЗК РФ)</vt:lpstr>
      <vt:lpstr>Инициаторы принятия решения об изъятии</vt:lpstr>
      <vt:lpstr>Принятия ходатайства (п. 10 ст. 56.4 ЗК РФ)</vt:lpstr>
      <vt:lpstr>Возврат ходатайства без рассмотрения (п. 9 ст. 56.4 ЗК РФ)</vt:lpstr>
      <vt:lpstr>Отказ в удовлетворении ходатайства (п. 11 ст. 56.4 ЗК РФ)</vt:lpstr>
      <vt:lpstr>Выявление правообладателей (ст. 56.5 ЗК РФ) </vt:lpstr>
      <vt:lpstr>Решение об изъятии </vt:lpstr>
      <vt:lpstr>Уведомление о принятом решении об изъятии (1)</vt:lpstr>
      <vt:lpstr>Уведомление о принятом решении об изъятии (2)</vt:lpstr>
      <vt:lpstr>Уведомление о принятом решении об изъятии (3)</vt:lpstr>
      <vt:lpstr>Соглашение об изъятии недвижимости</vt:lpstr>
      <vt:lpstr>Расчеты с правообладателями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Изъятие земельных участков для целей недропользования</dc:title>
  <dc:creator>Kandelaki, Georgiy</dc:creator>
  <cp:lastModifiedBy>user</cp:lastModifiedBy>
  <cp:revision>62</cp:revision>
  <cp:lastPrinted>2015-07-28T12:39:09Z</cp:lastPrinted>
  <dcterms:created xsi:type="dcterms:W3CDTF">2015-07-28T06:43:02Z</dcterms:created>
  <dcterms:modified xsi:type="dcterms:W3CDTF">2015-07-29T21:11:31Z</dcterms:modified>
</cp:coreProperties>
</file>