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93" r:id="rId3"/>
    <p:sldId id="258" r:id="rId4"/>
    <p:sldId id="259" r:id="rId5"/>
    <p:sldId id="260" r:id="rId6"/>
    <p:sldId id="285" r:id="rId7"/>
    <p:sldId id="281" r:id="rId8"/>
    <p:sldId id="280" r:id="rId9"/>
    <p:sldId id="279" r:id="rId10"/>
    <p:sldId id="284" r:id="rId11"/>
    <p:sldId id="265" r:id="rId12"/>
    <p:sldId id="261" r:id="rId13"/>
    <p:sldId id="266" r:id="rId14"/>
    <p:sldId id="289" r:id="rId15"/>
    <p:sldId id="269" r:id="rId16"/>
    <p:sldId id="291" r:id="rId17"/>
    <p:sldId id="270" r:id="rId18"/>
    <p:sldId id="272" r:id="rId19"/>
    <p:sldId id="271" r:id="rId20"/>
    <p:sldId id="292" r:id="rId21"/>
    <p:sldId id="276" r:id="rId22"/>
    <p:sldId id="290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Лист1!$J$3:$J$7</c:f>
              <c:strCache>
                <c:ptCount val="5"/>
                <c:pt idx="0">
                  <c:v>1997 Г.</c:v>
                </c:pt>
                <c:pt idx="1">
                  <c:v>2002 г.</c:v>
                </c:pt>
                <c:pt idx="2">
                  <c:v>2007 г.</c:v>
                </c:pt>
                <c:pt idx="3">
                  <c:v>2012 г. </c:v>
                </c:pt>
                <c:pt idx="4">
                  <c:v>2013 г.</c:v>
                </c:pt>
              </c:strCache>
            </c:strRef>
          </c:cat>
          <c:val>
            <c:numRef>
              <c:f>Лист1!$K$3:$K$7</c:f>
              <c:numCache>
                <c:formatCode>0.00%</c:formatCode>
                <c:ptCount val="5"/>
                <c:pt idx="0">
                  <c:v>0.24400000000000024</c:v>
                </c:pt>
                <c:pt idx="1">
                  <c:v>0.32200000000000084</c:v>
                </c:pt>
                <c:pt idx="2">
                  <c:v>0.40700000000000008</c:v>
                </c:pt>
                <c:pt idx="3">
                  <c:v>0.504</c:v>
                </c:pt>
                <c:pt idx="4">
                  <c:v>0.52</c:v>
                </c:pt>
              </c:numCache>
            </c:numRef>
          </c:val>
        </c:ser>
        <c:shape val="cylinder"/>
        <c:axId val="79034624"/>
        <c:axId val="81395712"/>
        <c:axId val="0"/>
      </c:bar3DChart>
      <c:catAx>
        <c:axId val="79034624"/>
        <c:scaling>
          <c:orientation val="minMax"/>
        </c:scaling>
        <c:axPos val="b"/>
        <c:tickLblPos val="nextTo"/>
        <c:crossAx val="81395712"/>
        <c:crosses val="autoZero"/>
        <c:auto val="1"/>
        <c:lblAlgn val="ctr"/>
        <c:lblOffset val="100"/>
      </c:catAx>
      <c:valAx>
        <c:axId val="81395712"/>
        <c:scaling>
          <c:orientation val="minMax"/>
        </c:scaling>
        <c:axPos val="l"/>
        <c:majorGridlines/>
        <c:numFmt formatCode="0.00%" sourceLinked="1"/>
        <c:tickLblPos val="nextTo"/>
        <c:crossAx val="7903462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996633"/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Лист1!$J$16:$J$20</c:f>
              <c:strCache>
                <c:ptCount val="5"/>
                <c:pt idx="0">
                  <c:v>2000 г.</c:v>
                </c:pt>
                <c:pt idx="1">
                  <c:v>2007 г.</c:v>
                </c:pt>
                <c:pt idx="2">
                  <c:v>2011 г. </c:v>
                </c:pt>
                <c:pt idx="3">
                  <c:v>2012 г.</c:v>
                </c:pt>
                <c:pt idx="4">
                  <c:v>2014 г.</c:v>
                </c:pt>
              </c:strCache>
            </c:strRef>
          </c:cat>
          <c:val>
            <c:numRef>
              <c:f>Лист1!$K$16:$K$20</c:f>
              <c:numCache>
                <c:formatCode>0.00%</c:formatCode>
                <c:ptCount val="5"/>
                <c:pt idx="0">
                  <c:v>0.58299999999999996</c:v>
                </c:pt>
                <c:pt idx="1">
                  <c:v>0.64900000000000169</c:v>
                </c:pt>
                <c:pt idx="2">
                  <c:v>0.70300000000000062</c:v>
                </c:pt>
                <c:pt idx="3" formatCode="0%">
                  <c:v>0.73000000000000065</c:v>
                </c:pt>
                <c:pt idx="4">
                  <c:v>0.68100000000000005</c:v>
                </c:pt>
              </c:numCache>
            </c:numRef>
          </c:val>
        </c:ser>
        <c:shape val="box"/>
        <c:axId val="81411456"/>
        <c:axId val="81417344"/>
        <c:axId val="0"/>
      </c:bar3DChart>
      <c:catAx>
        <c:axId val="81411456"/>
        <c:scaling>
          <c:orientation val="minMax"/>
        </c:scaling>
        <c:axPos val="b"/>
        <c:tickLblPos val="nextTo"/>
        <c:crossAx val="81417344"/>
        <c:crosses val="autoZero"/>
        <c:auto val="1"/>
        <c:lblAlgn val="ctr"/>
        <c:lblOffset val="100"/>
      </c:catAx>
      <c:valAx>
        <c:axId val="81417344"/>
        <c:scaling>
          <c:orientation val="minMax"/>
        </c:scaling>
        <c:axPos val="l"/>
        <c:majorGridlines/>
        <c:numFmt formatCode="0.00%" sourceLinked="1"/>
        <c:tickLblPos val="nextTo"/>
        <c:crossAx val="81411456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3B87E-C21B-4561-9432-31393AAB2769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DEEBD-4DC0-4C84-A887-D6FDEA3042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DEEBD-4DC0-4C84-A887-D6FDEA3042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FFDC2-372E-419C-8E4E-A1616D467EA1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АссоНефть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1B3B8-D884-470D-B0FB-D85440EFFE5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6720"/>
            <a:ext cx="8229600" cy="554008"/>
          </a:xfrm>
          <a:prstGeom prst="rect">
            <a:avLst/>
          </a:prstGeom>
        </p:spPr>
        <p:txBody>
          <a:bodyPr/>
          <a:lstStyle>
            <a:lvl1pPr algn="l">
              <a:defRPr sz="3033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D183-0E5B-42A6-BD24-0BBBE982E6F0}" type="datetime1">
              <a:rPr lang="ru-RU" smtClean="0"/>
              <a:pPr/>
              <a:t>28.07.2015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451D-F675-47D7-B3F9-010278D13677}" type="datetimeFigureOut">
              <a:rPr lang="ru-RU" smtClean="0"/>
              <a:pPr/>
              <a:t>28.07.2015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8D11D-BDEF-4070-B1F1-70419A3966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1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39750" y="1268413"/>
            <a:ext cx="8458200" cy="1470025"/>
          </a:xfrm>
        </p:spPr>
        <p:txBody>
          <a:bodyPr/>
          <a:lstStyle/>
          <a:p>
            <a:r>
              <a:rPr lang="ru-RU" sz="3600" b="1" dirty="0" smtClean="0"/>
              <a:t>29 июля 20</a:t>
            </a:r>
            <a:r>
              <a:rPr lang="en-US" sz="3600" b="1" dirty="0" smtClean="0"/>
              <a:t>1</a:t>
            </a:r>
            <a:r>
              <a:rPr lang="ru-RU" sz="3600" b="1" dirty="0" smtClean="0"/>
              <a:t>5 </a:t>
            </a:r>
            <a:r>
              <a:rPr lang="ru-RU" sz="3600" b="1" dirty="0"/>
              <a:t>г.</a:t>
            </a:r>
            <a:r>
              <a:rPr lang="ru-RU" dirty="0"/>
              <a:t> 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00100" y="2786058"/>
            <a:ext cx="7561262" cy="129698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Основные направления развития налоговой реформы в нефтяной отрасли РФ: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тенденции и перспективы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2468" name="Picture 1028" descr="Шторм на нефтяных рынк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713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 Box 1030"/>
          <p:cNvSpPr txBox="1">
            <a:spLocks noChangeArrowheads="1"/>
          </p:cNvSpPr>
          <p:nvPr/>
        </p:nvSpPr>
        <p:spPr bwMode="auto">
          <a:xfrm>
            <a:off x="3995738" y="5516563"/>
            <a:ext cx="47513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err="1"/>
              <a:t>д.э.н</a:t>
            </a:r>
            <a:r>
              <a:rPr lang="ru-RU" sz="2000" b="1" dirty="0"/>
              <a:t>. М. </a:t>
            </a:r>
            <a:r>
              <a:rPr lang="ru-RU" sz="2000" b="1" dirty="0" err="1"/>
              <a:t>Козеняшева</a:t>
            </a:r>
            <a:endParaRPr lang="ru-RU" sz="2000" b="1" dirty="0"/>
          </a:p>
          <a:p>
            <a:pPr>
              <a:spcBef>
                <a:spcPct val="50000"/>
              </a:spcBef>
            </a:pPr>
            <a:r>
              <a:rPr lang="ru-RU" sz="2000" b="1" dirty="0" smtClean="0"/>
              <a:t>«</a:t>
            </a:r>
            <a:r>
              <a:rPr lang="ru-RU" sz="2000" b="1" dirty="0" err="1" smtClean="0"/>
              <a:t>АссоНефть</a:t>
            </a:r>
            <a:r>
              <a:rPr lang="ru-RU" sz="2000" b="1" dirty="0" smtClean="0"/>
              <a:t>»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Расчет экспортной пошлины на нефть в рамках налогового маневра</a:t>
            </a:r>
            <a:endParaRPr lang="ru-R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8" y="1714489"/>
            <a:ext cx="800102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928662" y="5286388"/>
            <a:ext cx="7358114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 новой налоговой системе суть  экспортной пошлины  и механизм ее расчета не изменились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extLst/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p:oleObj spid="_x0000_s1026" name="think-cell Slide" r:id="rId5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554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Динамика  ставки НДПИ  и экспортной пошлины </a:t>
            </a:r>
            <a:br>
              <a:rPr lang="ru-RU" sz="2400" b="1" dirty="0" smtClean="0"/>
            </a:br>
            <a:r>
              <a:rPr lang="ru-RU" sz="2400" b="1" dirty="0" smtClean="0"/>
              <a:t> в период 2014-2017 гг.</a:t>
            </a:r>
            <a:endParaRPr lang="ru-RU" sz="2400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ootnote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71472" y="6403235"/>
            <a:ext cx="5688623" cy="15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800100" indent="-800100"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ru-RU" altLang="ru-RU" sz="1200" dirty="0" smtClean="0">
                <a:solidFill>
                  <a:srgbClr val="000000"/>
                </a:solidFill>
              </a:rPr>
              <a:t>Рассчитано по данным:</a:t>
            </a:r>
            <a:r>
              <a:rPr lang="en-US" sz="1200" dirty="0" smtClean="0"/>
              <a:t> http</a:t>
            </a:r>
            <a:r>
              <a:rPr lang="ru-RU" sz="1200" dirty="0" smtClean="0"/>
              <a:t>://</a:t>
            </a:r>
            <a:r>
              <a:rPr lang="en-US" sz="1200" dirty="0" smtClean="0"/>
              <a:t>publication</a:t>
            </a:r>
            <a:r>
              <a:rPr lang="ru-RU" sz="1200" dirty="0" smtClean="0"/>
              <a:t>.</a:t>
            </a:r>
            <a:r>
              <a:rPr lang="en-US" sz="1200" dirty="0" err="1" smtClean="0"/>
              <a:t>pravo</a:t>
            </a:r>
            <a:r>
              <a:rPr lang="ru-RU" sz="1200" dirty="0" smtClean="0"/>
              <a:t>.</a:t>
            </a:r>
            <a:r>
              <a:rPr lang="en-US" sz="1200" dirty="0" err="1" smtClean="0"/>
              <a:t>gov</a:t>
            </a:r>
            <a:r>
              <a:rPr lang="ru-RU" sz="1200" dirty="0" smtClean="0"/>
              <a:t>.</a:t>
            </a:r>
            <a:r>
              <a:rPr lang="en-US" sz="1200" dirty="0" err="1" smtClean="0"/>
              <a:t>ru</a:t>
            </a:r>
            <a:r>
              <a:rPr lang="ru-RU" sz="1200" dirty="0" smtClean="0"/>
              <a:t>.</a:t>
            </a:r>
            <a:endParaRPr lang="en-US" altLang="ru-RU" sz="1200" dirty="0">
              <a:solidFill>
                <a:srgbClr val="00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42910" y="1214422"/>
            <a:ext cx="3429024" cy="500066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800" dirty="0" smtClean="0"/>
              <a:t>Динамика ставки НДПИ </a:t>
            </a:r>
          </a:p>
          <a:p>
            <a:pPr algn="ctr"/>
            <a:r>
              <a:rPr lang="ru-RU" sz="1800" dirty="0" smtClean="0"/>
              <a:t>руб./т</a:t>
            </a:r>
            <a:endParaRPr lang="ru-RU" sz="18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876" y="1857364"/>
            <a:ext cx="426243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929190" y="1142984"/>
            <a:ext cx="3643338" cy="571504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800" dirty="0" smtClean="0"/>
              <a:t>Коэффициент в формуле пошлины на нефть </a:t>
            </a:r>
          </a:p>
          <a:p>
            <a:pPr algn="ctr"/>
            <a:r>
              <a:rPr lang="ru-RU" sz="1800" dirty="0" smtClean="0"/>
              <a:t>%</a:t>
            </a:r>
            <a:endParaRPr lang="ru-RU" sz="1800" b="1" dirty="0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596" y="2071678"/>
            <a:ext cx="4214842" cy="296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9" name="Прямая со стрелкой 48"/>
          <p:cNvCxnSpPr/>
          <p:nvPr/>
        </p:nvCxnSpPr>
        <p:spPr>
          <a:xfrm flipV="1">
            <a:off x="1285852" y="2643182"/>
            <a:ext cx="1000132" cy="78581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2285984" y="2428868"/>
            <a:ext cx="928694" cy="214314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3286116" y="2214554"/>
            <a:ext cx="857256" cy="142876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429256" y="2357430"/>
            <a:ext cx="1071570" cy="642942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6572264" y="3071810"/>
            <a:ext cx="857256" cy="21431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7500958" y="3286124"/>
            <a:ext cx="928694" cy="21431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itle 1"/>
          <p:cNvSpPr txBox="1">
            <a:spLocks/>
          </p:cNvSpPr>
          <p:nvPr/>
        </p:nvSpPr>
        <p:spPr>
          <a:xfrm>
            <a:off x="928662" y="2714620"/>
            <a:ext cx="714380" cy="357190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55 %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2000232" y="2214554"/>
            <a:ext cx="714380" cy="357190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13 %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3000364" y="2000240"/>
            <a:ext cx="714380" cy="357190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6 %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5643570" y="2857496"/>
            <a:ext cx="714380" cy="357190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17 %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6500826" y="3357562"/>
            <a:ext cx="785818" cy="357190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6 %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69" name="Title 1"/>
          <p:cNvSpPr txBox="1">
            <a:spLocks/>
          </p:cNvSpPr>
          <p:nvPr/>
        </p:nvSpPr>
        <p:spPr>
          <a:xfrm>
            <a:off x="7500958" y="3571876"/>
            <a:ext cx="785818" cy="357190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6 %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>
          <a:xfrm>
            <a:off x="857224" y="5143512"/>
            <a:ext cx="7429552" cy="500066"/>
          </a:xfrm>
          <a:prstGeom prst="rect">
            <a:avLst/>
          </a:prstGeom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ru-RU" sz="1800" dirty="0" smtClean="0"/>
              <a:t>Рост ставки НДПИ происходит интенсивнее, чем снижение  коэффициента  экспортной пошлины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5938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08266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Изменение налоговой системы в РФ в 2103 -2017 гг.</a:t>
            </a:r>
            <a:endParaRPr lang="ru-RU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03649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4211960" y="3645024"/>
            <a:ext cx="504056" cy="64807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16416" y="3645024"/>
            <a:ext cx="504056" cy="64807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43808" y="3645024"/>
            <a:ext cx="504056" cy="64807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14290"/>
            <a:ext cx="8964488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6165304"/>
            <a:ext cx="6696744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09" y="116639"/>
          <a:ext cx="8856991" cy="6669946"/>
        </p:xfrm>
        <a:graphic>
          <a:graphicData uri="http://schemas.openxmlformats.org/drawingml/2006/table">
            <a:tbl>
              <a:tblPr/>
              <a:tblGrid>
                <a:gridCol w="1884262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449545"/>
                <a:gridCol w="679099"/>
              </a:tblGrid>
              <a:tr h="319161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Экономика ННК при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изменении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курса рубля и цены на нефть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Brent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Критические значения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Курс ( руб./долл.)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Brent (</a:t>
                      </a: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 ННК - поставка  экспорт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-0,61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-1,46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0,06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ННК  поставка на внутренний рынок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Курс ( руб./долл.)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Brent (</a:t>
                      </a: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50,5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 ННК - поставка  экспорт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1,68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-0,84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-1,68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-2,52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-3,36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-4,21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ННК  поставка на внутренний рынок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Курс ( руб./долл.)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Brent (</a:t>
                      </a: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 ННК - поставка  экспорт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-0,37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-1,21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-2,06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-3,74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-4,58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0,13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ННК  поставка на внутренний рынок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Курс ( руб./долл.)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Brent (</a:t>
                      </a: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 ННК - поставка  экспорт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-0,99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-1,83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-2,67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-4,36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ННК  поставка на внутренний рынок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Курс ( руб./долл.)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Brent (</a:t>
                      </a: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 ННК - поставка  экспорт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-0,25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-1,09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-1,93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-2,77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-3,61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-4,45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ННК  поставка на внутренний рынок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Курс ( руб./долл.)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Brent (</a:t>
                      </a: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43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 ННК - поставка  экспорт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-0,71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-1,63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-2,48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-3,32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-4,16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698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Экономика ННК  поставка на внутренний рынок (долл./барр.)</a:t>
                      </a:r>
                    </a:p>
                  </a:txBody>
                  <a:tcPr marL="3373" marR="3373" marT="33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373" marR="3373" marT="3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2194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73" marR="3373" marT="33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Кардинальным решением этого вопроса – переход на НФР компаний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2792-D850-455A-86FC-A18E469453DE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Обеспечить налоговую стабильность</a:t>
            </a:r>
            <a:r>
              <a:rPr lang="ru-RU" dirty="0"/>
              <a:t> за пять лет было принято 150 законов с поправками в Налоговый кодекс, которые коснулись нефтяных компаний.</a:t>
            </a:r>
          </a:p>
          <a:p>
            <a:endParaRPr lang="ru-RU" dirty="0" smtClean="0"/>
          </a:p>
          <a:p>
            <a:r>
              <a:rPr lang="ru-RU" dirty="0" smtClean="0"/>
              <a:t>От «отдельных несистемных» льгот для месторождений к налогу на финансовый результат (НФР).</a:t>
            </a:r>
          </a:p>
          <a:p>
            <a:endParaRPr lang="ru-RU" dirty="0" smtClean="0"/>
          </a:p>
          <a:p>
            <a:r>
              <a:rPr lang="ru-RU" dirty="0" smtClean="0"/>
              <a:t>НФР — в отличие от НДПИ берется не с выручки, а с финансового результата. При таком механизме налоговые изъятия будут минимальны на первоначальном этапе и расти по мере снижения инвестиций.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55400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Возможные ставки и взаимосвязь с другими налогами</a:t>
            </a:r>
            <a:endParaRPr lang="ru-RU" sz="28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208912" cy="64633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         единая ставка для новых и старых </a:t>
            </a:r>
            <a:r>
              <a:rPr lang="ru-RU" dirty="0" err="1" smtClean="0"/>
              <a:t>пилотных</a:t>
            </a:r>
            <a:r>
              <a:rPr lang="ru-RU" dirty="0" smtClean="0"/>
              <a:t> проектов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204864"/>
            <a:ext cx="8208912" cy="92333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                             ежегодный </a:t>
            </a:r>
            <a:r>
              <a:rPr lang="ru-RU" dirty="0" err="1" smtClean="0"/>
              <a:t>аплифт</a:t>
            </a:r>
            <a:r>
              <a:rPr lang="ru-RU" dirty="0" smtClean="0"/>
              <a:t> от суммы капитальных затрат  в течение 4 лет с момента </a:t>
            </a:r>
            <a:r>
              <a:rPr lang="ru-RU" dirty="0" err="1" smtClean="0"/>
              <a:t>понесения</a:t>
            </a:r>
            <a:r>
              <a:rPr lang="ru-RU" dirty="0" smtClean="0"/>
              <a:t> затрат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429000"/>
            <a:ext cx="8208912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                      НДПИ -единая ставка для новых и старых </a:t>
            </a:r>
            <a:r>
              <a:rPr lang="ru-RU" dirty="0" err="1" smtClean="0"/>
              <a:t>пилотных</a:t>
            </a:r>
            <a:r>
              <a:rPr lang="ru-RU" dirty="0" smtClean="0"/>
              <a:t> проектов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4365104"/>
            <a:ext cx="8208912" cy="92333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                     стандартная ставка экспортной пошлины  на нефть в рамках Большого Налогового Маневра с 2017 г.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5517232"/>
            <a:ext cx="8208912" cy="64633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1400" dirty="0" smtClean="0"/>
              <a:t>Источник: </a:t>
            </a:r>
            <a:r>
              <a:rPr lang="ru-RU" sz="1400" dirty="0" err="1" smtClean="0"/>
              <a:t>Минэнего</a:t>
            </a:r>
            <a:r>
              <a:rPr lang="ru-RU" sz="1400" dirty="0" smtClean="0"/>
              <a:t> РФ.  Введение налога на финансовый результат в нефтяной отрасли, март 2015 г.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62700" y="1196752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196752"/>
            <a:ext cx="1548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60 %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2420888"/>
            <a:ext cx="2177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10 %  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3212976"/>
            <a:ext cx="13352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0%                   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4437112"/>
            <a:ext cx="15841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30 %  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2792-D850-455A-86FC-A18E469453DE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3108" y="-871232"/>
            <a:ext cx="1047650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1571612"/>
            <a:ext cx="292895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1.Выделение в качестве объектов налогообложения ЛУ: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√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Выработанные объекты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√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Трудноизвлекаемые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запасы при условии  отработки МУН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√ </a:t>
            </a: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Объекты на стадии разработки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Прозрачность и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мониторинг затрат и экономики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добычных проектов;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3.    Минимальные риски для бюджета.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-2726046"/>
            <a:ext cx="184731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2571736" y="2143116"/>
            <a:ext cx="4071966" cy="2581751"/>
          </a:xfrm>
          <a:prstGeom prst="leftRightArrow">
            <a:avLst>
              <a:gd name="adj1" fmla="val 46165"/>
              <a:gd name="adj2" fmla="val 49289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alpha val="69000"/>
              </a:schemeClr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Этим условиям отвечают малые и средние независимые нефтяные компании </a:t>
            </a:r>
            <a:endParaRPr lang="ru-RU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14290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+mj-lt"/>
                <a:ea typeface="Calibri" pitchFamily="34" charset="0"/>
                <a:cs typeface="Arial" pitchFamily="34" charset="0"/>
              </a:rPr>
              <a:t>Необходимые условия перехода на НФР </a:t>
            </a:r>
            <a:endParaRPr lang="ru-RU" sz="800" dirty="0" smtClean="0"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72264" y="1214422"/>
            <a:ext cx="235745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400" dirty="0" smtClean="0"/>
              <a:t>Объем добычи сегмента ННК  относительно небольшой, что снижает риски выпадения доходов бюджета;</a:t>
            </a:r>
          </a:p>
          <a:p>
            <a:pPr>
              <a:buFont typeface="Wingdings" pitchFamily="2" charset="2"/>
              <a:buChar char="Ø"/>
            </a:pPr>
            <a:endParaRPr lang="ru-RU" sz="1400" dirty="0" smtClean="0"/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ННК работает во всех регионах, имеет  месторождения на разных стадиях освоения, что позволяет  протестировать и оценить  влияние различных затрат на размер налога;</a:t>
            </a:r>
          </a:p>
          <a:p>
            <a:pPr>
              <a:buFont typeface="Wingdings" pitchFamily="2" charset="2"/>
              <a:buChar char="Ø"/>
            </a:pPr>
            <a:endParaRPr lang="ru-RU" sz="1400" dirty="0" smtClean="0"/>
          </a:p>
          <a:p>
            <a:pPr>
              <a:buFont typeface="Wingdings" pitchFamily="2" charset="2"/>
              <a:buChar char="Ø"/>
            </a:pPr>
            <a:r>
              <a:rPr lang="ru-RU" sz="1400" dirty="0" smtClean="0"/>
              <a:t>- у ННК отсутствует вертикальная интеграция, что упрощает администрирование этого налога.</a:t>
            </a:r>
          </a:p>
          <a:p>
            <a:pPr>
              <a:buFont typeface="Wingdings" pitchFamily="2" charset="2"/>
              <a:buChar char="Ø"/>
            </a:pP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857224" y="5715016"/>
            <a:ext cx="7215238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Целесообразно распространить на ННК </a:t>
            </a:r>
            <a:r>
              <a:rPr lang="ru-RU" dirty="0" err="1" smtClean="0"/>
              <a:t>пилотный</a:t>
            </a:r>
            <a:r>
              <a:rPr lang="ru-RU" dirty="0" smtClean="0"/>
              <a:t> проект перехода с уплаты налога НДПИ  на уплату налога на прибыль от реализации добытой нефти.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79296" cy="554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j-lt"/>
              </a:rPr>
              <a:t>Пример компании сектора ННМС НГДО:</a:t>
            </a:r>
            <a:br>
              <a:rPr lang="ru-RU" b="1" dirty="0" smtClean="0">
                <a:latin typeface="+mj-lt"/>
              </a:rPr>
            </a:br>
            <a:r>
              <a:rPr lang="ru-RU" b="1" dirty="0" smtClean="0">
                <a:latin typeface="+mj-lt"/>
              </a:rPr>
              <a:t>накопленный финансовый результат, тыс.руб. </a:t>
            </a:r>
            <a:endParaRPr lang="ru-RU" b="1" dirty="0">
              <a:latin typeface="+mj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0" y="1412776"/>
          <a:ext cx="9036502" cy="2952329"/>
        </p:xfrm>
        <a:graphic>
          <a:graphicData uri="http://schemas.openxmlformats.org/drawingml/2006/table">
            <a:tbl>
              <a:tblPr/>
              <a:tblGrid>
                <a:gridCol w="1095958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  <a:gridCol w="496284"/>
              </a:tblGrid>
              <a:tr h="6458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Годы</a:t>
                      </a:r>
                    </a:p>
                  </a:txBody>
                  <a:tcPr marL="4185" marR="4185" marT="4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2019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2021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2022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2023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2024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2025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2026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2027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2028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2029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2030</a:t>
                      </a:r>
                    </a:p>
                  </a:txBody>
                  <a:tcPr marL="4185" marR="4185" marT="4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2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Вариант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 (налог на </a:t>
                      </a: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прибыль+НДПИ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85" marR="4185" marT="4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5 157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950 920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955 920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938 934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896 701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0412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Вариант II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(налог на добавочный доход)</a:t>
                      </a:r>
                    </a:p>
                  </a:txBody>
                  <a:tcPr marL="4185" marR="4185" marT="4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56465,6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17433,3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92271,6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200879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3271794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4656401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8935636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8967454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8859391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8591383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4185" marR="4185" marT="4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71600" y="4797152"/>
            <a:ext cx="7272808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342900" indent="-342900" algn="ctr"/>
            <a:r>
              <a:rPr lang="ru-RU" sz="1600" b="1" dirty="0" smtClean="0"/>
              <a:t>Расчеты компаний показывают, что при применении НФР финансовый результат при разработке и вводе в эксплуатацию нового месторождения   появляется значительно раньше, соответственно,  налоги в казну начинают  поступать раньше.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142852"/>
            <a:ext cx="8858281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Зависимость экономики РФ нефтегазовых доходов</a:t>
            </a:r>
            <a:endParaRPr lang="ru-RU" sz="2800" b="1" dirty="0"/>
          </a:p>
        </p:txBody>
      </p:sp>
      <p:pic>
        <p:nvPicPr>
          <p:cNvPr id="43010" name="Picture 2" descr="http://s00.yaplakal.com/pics/pics_original/3/5/0/56490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286808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540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j-lt"/>
              </a:rPr>
              <a:t>Сравнение  ДНС и НФР</a:t>
            </a:r>
            <a:endParaRPr lang="ru-RU" sz="2800" b="1" dirty="0"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60"/>
            <a:ext cx="707236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4786322"/>
            <a:ext cx="8310572" cy="68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857356" y="5786454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dirty="0" err="1" smtClean="0"/>
              <a:t>Vygon</a:t>
            </a:r>
            <a:r>
              <a:rPr lang="en-US" dirty="0" smtClean="0"/>
              <a:t> Consulting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540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Коррекция  положений проекта по  НФР</a:t>
            </a:r>
            <a:endParaRPr lang="ru-RU" sz="28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764704"/>
            <a:ext cx="8208912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Объектом налогообложения признается прибыль от реализации (передачи) добытой нефти, полученная налогоплательщиком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857364"/>
            <a:ext cx="118993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Доходы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1844824"/>
            <a:ext cx="1189936" cy="36933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Минус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1857364"/>
            <a:ext cx="118993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Расходы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276872"/>
            <a:ext cx="2808312" cy="36933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Учитываются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16216" y="2348880"/>
            <a:ext cx="2088232" cy="36933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Учитываются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708920"/>
            <a:ext cx="3744416" cy="193899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b="1" dirty="0" smtClean="0"/>
              <a:t> </a:t>
            </a:r>
            <a:r>
              <a:rPr lang="ru-RU" sz="1200" b="1" dirty="0" smtClean="0"/>
              <a:t>Доходы от реализации нефти  на внутренний рынок и экспорт, при том, что цена не должна быть ниже </a:t>
            </a:r>
            <a:r>
              <a:rPr lang="en-US" sz="1200" b="1" dirty="0" smtClean="0"/>
              <a:t>Net back</a:t>
            </a:r>
            <a:r>
              <a:rPr lang="ru-RU" sz="1200" b="1" dirty="0" smtClean="0"/>
              <a:t>;</a:t>
            </a:r>
            <a:endParaRPr lang="en-US" sz="1200" b="1" dirty="0" smtClean="0"/>
          </a:p>
          <a:p>
            <a:pPr>
              <a:buFont typeface="Arial" pitchFamily="34" charset="0"/>
              <a:buChar char="•"/>
            </a:pPr>
            <a:r>
              <a:rPr lang="ru-RU" sz="1200" b="1" dirty="0" smtClean="0"/>
              <a:t>Доходы от реализации попутно залегающих полезных ископаемых;</a:t>
            </a:r>
          </a:p>
          <a:p>
            <a:pPr>
              <a:buFont typeface="Arial" pitchFamily="34" charset="0"/>
              <a:buChar char="•"/>
            </a:pPr>
            <a:r>
              <a:rPr lang="ru-RU" sz="1200" b="1" dirty="0" smtClean="0"/>
              <a:t>Доходы от передачи нефти и попутно залегающих  полезных ископаемых на безвозмездной основе на переработку на давальческой основе, полученных в натуральной форме, учитываются  исходя из рыночных цен, но не ниже </a:t>
            </a:r>
            <a:r>
              <a:rPr lang="en-US" sz="1200" b="1" dirty="0" smtClean="0"/>
              <a:t>Net back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653136"/>
            <a:ext cx="2808312" cy="36933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 учитываются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5013176"/>
            <a:ext cx="3888432" cy="181588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ru-RU" sz="1400" b="1" dirty="0" smtClean="0"/>
              <a:t>Доходы, полученные от иных видов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/>
              <a:t> </a:t>
            </a:r>
            <a:r>
              <a:rPr lang="ru-RU" sz="1400" b="1" dirty="0" err="1" smtClean="0"/>
              <a:t>Внереализационные</a:t>
            </a:r>
            <a:r>
              <a:rPr lang="ru-RU" sz="1400" b="1" dirty="0" smtClean="0"/>
              <a:t> доходы;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/>
              <a:t> Доходы организации в  виде дивидендов и процентов по долговым обязательствам;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/>
              <a:t>Доходы, не учитываемые для целей налогообложения налогом на прибыль организаций</a:t>
            </a:r>
            <a:endParaRPr lang="ru-RU" sz="1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048" y="2708920"/>
            <a:ext cx="3744416" cy="1892826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300" b="1" dirty="0" smtClean="0"/>
              <a:t> </a:t>
            </a:r>
            <a:r>
              <a:rPr lang="ru-RU" sz="1300" b="1" dirty="0" smtClean="0"/>
              <a:t>Расходы, кроме капитальных, связанные с производством и реализацией нефти и попутно залегающих полезных ископаемых;</a:t>
            </a:r>
          </a:p>
          <a:p>
            <a:pPr>
              <a:buFont typeface="Arial" pitchFamily="34" charset="0"/>
              <a:buChar char="•"/>
            </a:pPr>
            <a:r>
              <a:rPr lang="ru-RU" sz="1300" b="1" dirty="0" smtClean="0"/>
              <a:t> Суммы налогов и сборов </a:t>
            </a:r>
          </a:p>
          <a:p>
            <a:pPr>
              <a:buFont typeface="Arial" pitchFamily="34" charset="0"/>
              <a:buChar char="•"/>
            </a:pPr>
            <a:r>
              <a:rPr lang="ru-RU" sz="1300" b="1" dirty="0" smtClean="0"/>
              <a:t> Амортизация</a:t>
            </a:r>
          </a:p>
          <a:p>
            <a:pPr>
              <a:buFont typeface="Arial" pitchFamily="34" charset="0"/>
              <a:buChar char="•"/>
            </a:pPr>
            <a:r>
              <a:rPr lang="ru-RU" sz="1300" b="1" dirty="0" smtClean="0"/>
              <a:t> </a:t>
            </a:r>
            <a:r>
              <a:rPr lang="ru-RU" sz="1300" b="1" dirty="0" err="1" smtClean="0"/>
              <a:t>Апплифт</a:t>
            </a:r>
            <a:r>
              <a:rPr lang="ru-RU" sz="1300" b="1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300" b="1" dirty="0" smtClean="0"/>
              <a:t>Понесенные в прошлом налоговом периоде убытки</a:t>
            </a:r>
          </a:p>
          <a:p>
            <a:pPr>
              <a:buFont typeface="Arial" pitchFamily="34" charset="0"/>
              <a:buChar char="•"/>
            </a:pPr>
            <a:endParaRPr lang="ru-RU" sz="13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500694" y="4643446"/>
            <a:ext cx="2808312" cy="36933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 учитываются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628" y="5000636"/>
            <a:ext cx="3888432" cy="1692771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/>
              <a:t> </a:t>
            </a:r>
            <a:r>
              <a:rPr lang="ru-RU" sz="1400" b="1" dirty="0" smtClean="0"/>
              <a:t> Расходы , не связанные с деятельностью по добыче и реализации нефти и попутно залегающих полезных ископаемых; 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/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Внереализационные</a:t>
            </a:r>
            <a:r>
              <a:rPr lang="ru-RU" sz="2000" b="1" dirty="0" smtClean="0">
                <a:solidFill>
                  <a:srgbClr val="0070C0"/>
                </a:solidFill>
              </a:rPr>
              <a:t> расходы</a:t>
            </a:r>
            <a:r>
              <a:rPr lang="ru-RU" sz="1400" b="1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1400" b="1" dirty="0" smtClean="0"/>
              <a:t> Расходы, не учитываемые для целей налогообложения налогом на прибыль организаций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26720"/>
            <a:ext cx="7787208" cy="554008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Для ННК, которые работают в сегменте разработки новых месторождений, сокращение инвестиций ведет к отложенным проектам</a:t>
            </a:r>
            <a:endParaRPr lang="ru-RU" sz="2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340768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оценки эффективности проекта Компанией приняты следующие основные показатели: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чистый доход ЧД;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чистый дисконтированный доход ЧДД (NPV);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внутренняя норма рентабельности;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индекс доходности затрат;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индекс доходности инвестиций;</a:t>
            </a:r>
            <a:endParaRPr lang="ru-RU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срок окупаемости капитальных вложений.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27584" y="2780928"/>
            <a:ext cx="7429552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>
            <a:lvl1pPr algn="l" defTabSz="990570" rtl="0" eaLnBrk="1" latinLnBrk="0" hangingPunct="1">
              <a:spcBef>
                <a:spcPct val="0"/>
              </a:spcBef>
              <a:buNone/>
              <a:defRPr sz="3033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342900" indent="-342900" algn="ctr"/>
            <a:r>
              <a:rPr lang="ru-RU" sz="1600" b="1" dirty="0" smtClean="0"/>
              <a:t>Анализ показал, что при ставке дисконта 10%, срок окупаемости проекта составляет уже 16 лет, при ставке 15% - проект становится нерентабельный.  При таком ТЭО инвесторов привлечь к проекту будет невозможно .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933056"/>
            <a:ext cx="45815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528050" cy="5179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6632"/>
            <a:ext cx="83343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8382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 smtClean="0"/>
              <a:t>Рост доли углеводородного сырья</a:t>
            </a:r>
            <a:br>
              <a:rPr lang="ru-RU" sz="2800" b="1" dirty="0" smtClean="0"/>
            </a:br>
            <a:r>
              <a:rPr lang="ru-RU" sz="2800" b="1" dirty="0" smtClean="0"/>
              <a:t> в экспорте  и бюджете РФ</a:t>
            </a:r>
            <a:endParaRPr lang="ru-RU" sz="2800" b="1" dirty="0"/>
          </a:p>
        </p:txBody>
      </p:sp>
      <p:sp>
        <p:nvSpPr>
          <p:cNvPr id="23555" name="Прямоугольник 4"/>
          <p:cNvSpPr>
            <a:spLocks noChangeArrowheads="1"/>
          </p:cNvSpPr>
          <p:nvPr/>
        </p:nvSpPr>
        <p:spPr bwMode="auto">
          <a:xfrm>
            <a:off x="357158" y="4000504"/>
            <a:ext cx="41767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solidFill>
                  <a:srgbClr val="C00000"/>
                </a:solidFill>
              </a:rPr>
              <a:t>Основу российского экспорта в </a:t>
            </a:r>
            <a:r>
              <a:rPr lang="ru-RU" sz="1600" dirty="0" smtClean="0">
                <a:solidFill>
                  <a:srgbClr val="C00000"/>
                </a:solidFill>
              </a:rPr>
              <a:t>201</a:t>
            </a:r>
            <a:r>
              <a:rPr lang="en-US" sz="1600" dirty="0" smtClean="0">
                <a:solidFill>
                  <a:srgbClr val="C00000"/>
                </a:solidFill>
              </a:rPr>
              <a:t>4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>
                <a:solidFill>
                  <a:srgbClr val="C00000"/>
                </a:solidFill>
              </a:rPr>
              <a:t>году составили топливно-энергетические товары, удельный вес которых в товарной структуре экспорта составил 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>
                <a:solidFill>
                  <a:srgbClr val="C00000"/>
                </a:solidFill>
              </a:rPr>
              <a:t>около 70%.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23556" name="Picture 1" descr="http://www.customsonline.ru/templates/col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" descr="http://www.customsonline.ru/templates/col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Box 8"/>
          <p:cNvSpPr txBox="1">
            <a:spLocks noChangeArrowheads="1"/>
          </p:cNvSpPr>
          <p:nvPr/>
        </p:nvSpPr>
        <p:spPr bwMode="auto">
          <a:xfrm>
            <a:off x="2285984" y="5072074"/>
            <a:ext cx="4968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dirty="0"/>
              <a:t>Источник: данные Росстат, </a:t>
            </a:r>
            <a:r>
              <a:rPr lang="ru-RU" sz="1400" dirty="0" smtClean="0"/>
              <a:t>ФТС, Минфин РФ.</a:t>
            </a:r>
            <a:endParaRPr lang="ru-RU" sz="1400" dirty="0"/>
          </a:p>
        </p:txBody>
      </p:sp>
      <p:sp>
        <p:nvSpPr>
          <p:cNvPr id="23561" name="Прямоугольник 12"/>
          <p:cNvSpPr>
            <a:spLocks noChangeArrowheads="1"/>
          </p:cNvSpPr>
          <p:nvPr/>
        </p:nvSpPr>
        <p:spPr bwMode="auto">
          <a:xfrm>
            <a:off x="5143504" y="4071942"/>
            <a:ext cx="38877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>
                <a:solidFill>
                  <a:srgbClr val="C00000"/>
                </a:solidFill>
              </a:rPr>
              <a:t>Доля </a:t>
            </a:r>
            <a:r>
              <a:rPr lang="ru-RU" dirty="0" smtClean="0">
                <a:solidFill>
                  <a:srgbClr val="C00000"/>
                </a:solidFill>
              </a:rPr>
              <a:t>нефтяных доходов </a:t>
            </a:r>
            <a:r>
              <a:rPr lang="ru-RU" dirty="0">
                <a:solidFill>
                  <a:srgbClr val="C00000"/>
                </a:solidFill>
              </a:rPr>
              <a:t>в федеральном бюджете в </a:t>
            </a:r>
            <a:r>
              <a:rPr lang="ru-RU" dirty="0" smtClean="0">
                <a:solidFill>
                  <a:srgbClr val="C00000"/>
                </a:solidFill>
              </a:rPr>
              <a:t>2013 </a:t>
            </a:r>
            <a:r>
              <a:rPr lang="ru-RU" dirty="0">
                <a:solidFill>
                  <a:srgbClr val="C00000"/>
                </a:solidFill>
              </a:rPr>
              <a:t>г. превысила </a:t>
            </a:r>
            <a:r>
              <a:rPr lang="ru-RU" dirty="0" smtClean="0">
                <a:solidFill>
                  <a:srgbClr val="C00000"/>
                </a:solidFill>
              </a:rPr>
              <a:t>52%.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4786314" y="1000108"/>
          <a:ext cx="396044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214282" y="928670"/>
          <a:ext cx="403244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357290" y="5572140"/>
            <a:ext cx="6858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Минфин, отвечающий за наполнение ФБ, и далее будет смотреть на нефтегазовую отрасль РФ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как главный источник налоговых поступлений.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Эволюция механизма расчета ставки НДПИ на нефть по периодам ее применения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280920" cy="467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Ставка НДПИ на нефть за период 01.01.02 по 01.01.2014 гг.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5"/>
            <a:ext cx="8892480" cy="4536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«Лоскутное одеяло» налоговых льгот по добыче нефти в РФ</a:t>
            </a:r>
            <a:endParaRPr lang="ru-RU" sz="28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871540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614364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Источник: </a:t>
            </a:r>
            <a:r>
              <a:rPr lang="en-US" dirty="0" err="1" smtClean="0"/>
              <a:t>Vygon</a:t>
            </a:r>
            <a:r>
              <a:rPr lang="en-US" dirty="0" smtClean="0"/>
              <a:t> Consulting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2869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Большой Налоговый Маневр  (БНМ) затрагивает </a:t>
            </a:r>
            <a:br>
              <a:rPr lang="ru-RU" sz="2800" b="1" dirty="0" smtClean="0"/>
            </a:br>
            <a:r>
              <a:rPr lang="ru-RU" sz="2800" b="1" dirty="0" smtClean="0"/>
              <a:t>3 вида налогов в нефтяной отрасли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2792-D850-455A-86FC-A18E469453D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1071538" y="5357826"/>
            <a:ext cx="72152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У большинства ННК – фокус на сегменте </a:t>
            </a:r>
            <a:r>
              <a:rPr lang="en-US" sz="2000" b="1" dirty="0" err="1" smtClean="0"/>
              <a:t>Upstrem</a:t>
            </a:r>
            <a:r>
              <a:rPr lang="ru-RU" sz="2000" b="1" dirty="0" smtClean="0"/>
              <a:t>, соответственно отсутствует переработка и маркетинг нефтепродуктов, поэтому для  ННК наиболее чувствительным налогом остается НДПИ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2071678"/>
            <a:ext cx="221457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НДПИ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57554" y="2071678"/>
            <a:ext cx="221457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Вывозная пошлина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143636" y="2071678"/>
            <a:ext cx="221457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Акцизы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786182" y="3786190"/>
            <a:ext cx="2071702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1600" dirty="0" smtClean="0"/>
              <a:t>Экспортная</a:t>
            </a:r>
            <a:r>
              <a:rPr lang="ru-RU" dirty="0" smtClean="0"/>
              <a:t> пошлина на нефтепродукты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2857496"/>
            <a:ext cx="2214578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 Экспортная пошлина на нефть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4394199" y="1535099"/>
            <a:ext cx="35719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500166" y="1714488"/>
            <a:ext cx="6000792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4429918" y="1857364"/>
            <a:ext cx="284958" cy="79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7358876" y="1856570"/>
            <a:ext cx="284958" cy="79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1358084" y="1856570"/>
            <a:ext cx="284958" cy="79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2571736" y="3500438"/>
            <a:ext cx="1571636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3357554" y="3214686"/>
            <a:ext cx="285752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3357554" y="4286256"/>
            <a:ext cx="285752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357554" y="2714620"/>
            <a:ext cx="1214446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4429918" y="2570950"/>
            <a:ext cx="285752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8683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Расчет НДПИ в рамках действующей налоговой системы</a:t>
            </a:r>
            <a:endParaRPr lang="ru-RU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857256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71538" y="5214950"/>
            <a:ext cx="735811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новой налоговой системе суть  НДПИ и механизм его расчета не изменились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1285860"/>
            <a:ext cx="742955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Базовая ставка в 2014 г. была 493 руб./т 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Эволюция экспортной пошлины в РФ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556792"/>
            <a:ext cx="1918026" cy="338554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altLang="ko-KR" sz="1600" b="1" dirty="0" smtClean="0">
                <a:solidFill>
                  <a:srgbClr val="4B4C4E"/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Режим «60-66 -90»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908720"/>
            <a:ext cx="2321661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4C4E"/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С 1 октября 2011 года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276872"/>
            <a:ext cx="180020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1400" b="1" dirty="0" smtClean="0">
                <a:solidFill>
                  <a:srgbClr val="4B4C4E"/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Экспортная пошлина на нефть 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1556792"/>
            <a:ext cx="2304256" cy="338554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altLang="ko-KR" sz="1600" b="1" dirty="0" smtClean="0">
                <a:solidFill>
                  <a:srgbClr val="4B4C4E"/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Режим «65-67 -46,7» </a:t>
            </a:r>
            <a:endParaRPr lang="ru-RU" sz="1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24328" y="908720"/>
            <a:ext cx="104188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4C4E"/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К 2017 г.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483768" y="2348880"/>
            <a:ext cx="1562663" cy="51935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65%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716016" y="2348880"/>
            <a:ext cx="1562663" cy="51935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60%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236296" y="2348880"/>
            <a:ext cx="1562663" cy="51935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30%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3284984"/>
            <a:ext cx="1800200" cy="73866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Экспортная пошлина на светлые </a:t>
            </a:r>
            <a:r>
              <a:rPr lang="ru-RU" altLang="ko-K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н</a:t>
            </a:r>
            <a:r>
              <a:rPr lang="ru-RU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/</a:t>
            </a:r>
            <a:r>
              <a:rPr lang="ru-RU" altLang="ko-K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п</a:t>
            </a:r>
            <a:r>
              <a:rPr lang="ru-RU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 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555776" y="3429000"/>
            <a:ext cx="1562663" cy="51935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67%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788024" y="3429000"/>
            <a:ext cx="1562663" cy="51935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66%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236296" y="3429000"/>
            <a:ext cx="1562663" cy="5193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30%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4437112"/>
            <a:ext cx="1872208" cy="73866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Экспортная пошлина на темные </a:t>
            </a:r>
            <a:r>
              <a:rPr lang="ru-RU" altLang="ko-K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н</a:t>
            </a:r>
            <a:r>
              <a:rPr lang="ru-RU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/</a:t>
            </a:r>
            <a:r>
              <a:rPr lang="ru-RU" altLang="ko-KR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п</a:t>
            </a:r>
            <a:r>
              <a:rPr lang="ru-RU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 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555776" y="4509120"/>
            <a:ext cx="1562663" cy="51935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46,7 %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860032" y="4509120"/>
            <a:ext cx="1562663" cy="51935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66%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308304" y="4437112"/>
            <a:ext cx="1562663" cy="519351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100%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95736" y="908720"/>
            <a:ext cx="1442831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4B4C4E"/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До 2011 года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9512" y="5589240"/>
            <a:ext cx="1944216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Экспортная пошлина на бензины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555776" y="5589240"/>
            <a:ext cx="1562663" cy="51935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67 %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860032" y="5589240"/>
            <a:ext cx="1562663" cy="51935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90 %</a:t>
            </a:r>
          </a:p>
        </p:txBody>
      </p:sp>
      <p:sp>
        <p:nvSpPr>
          <p:cNvPr id="26" name="Овал 25"/>
          <p:cNvSpPr/>
          <p:nvPr/>
        </p:nvSpPr>
        <p:spPr>
          <a:xfrm>
            <a:off x="7308304" y="5589240"/>
            <a:ext cx="1562663" cy="51935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30 %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96336" y="1556792"/>
            <a:ext cx="675185" cy="338554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altLang="ko-KR" sz="1600" b="1" dirty="0" smtClean="0">
                <a:solidFill>
                  <a:srgbClr val="4B4C4E"/>
                </a:solidFill>
                <a:latin typeface="Times New Roman" pitchFamily="18" charset="0"/>
                <a:ea typeface="Calibri" pitchFamily="34" charset="0"/>
                <a:cs typeface="EYInterstate-Light"/>
              </a:rPr>
              <a:t>БНМ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4139952" y="2564904"/>
            <a:ext cx="504056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6516216" y="2564904"/>
            <a:ext cx="504056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4139952" y="3573016"/>
            <a:ext cx="504056" cy="14401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6516216" y="3573016"/>
            <a:ext cx="504056" cy="14401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4211960" y="4653136"/>
            <a:ext cx="504056" cy="14401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6588224" y="4653136"/>
            <a:ext cx="504056" cy="14401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4283968" y="5805264"/>
            <a:ext cx="504056" cy="1440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6660232" y="5805264"/>
            <a:ext cx="504056" cy="14401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0NR5ZburUKnZo86rX2mV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1598</Words>
  <Application>Microsoft Office PowerPoint</Application>
  <PresentationFormat>Экран (4:3)</PresentationFormat>
  <Paragraphs>637</Paragraphs>
  <Slides>23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think-cell Slide</vt:lpstr>
      <vt:lpstr>29 июля 2015 г. </vt:lpstr>
      <vt:lpstr>Зависимость экономики РФ нефтегазовых доходов</vt:lpstr>
      <vt:lpstr>Рост доли углеводородного сырья  в экспорте  и бюджете РФ</vt:lpstr>
      <vt:lpstr>Эволюция механизма расчета ставки НДПИ на нефть по периодам ее применения</vt:lpstr>
      <vt:lpstr>Ставка НДПИ на нефть за период 01.01.02 по 01.01.2014 гг.</vt:lpstr>
      <vt:lpstr>«Лоскутное одеяло» налоговых льгот по добыче нефти в РФ</vt:lpstr>
      <vt:lpstr>Большой Налоговый Маневр  (БНМ) затрагивает  3 вида налогов в нефтяной отрасли</vt:lpstr>
      <vt:lpstr>Расчет НДПИ в рамках действующей налоговой системы</vt:lpstr>
      <vt:lpstr>Эволюция экспортной пошлины в РФ</vt:lpstr>
      <vt:lpstr>Расчет экспортной пошлины на нефть в рамках налогового маневра</vt:lpstr>
      <vt:lpstr>Динамика  ставки НДПИ  и экспортной пошлины   в период 2014-2017 гг.</vt:lpstr>
      <vt:lpstr>Изменение налоговой системы в РФ в 2103 -2017 гг.</vt:lpstr>
      <vt:lpstr>Слайд 13</vt:lpstr>
      <vt:lpstr>Слайд 14</vt:lpstr>
      <vt:lpstr>Кардинальным решением этого вопроса – переход на НФР компаний</vt:lpstr>
      <vt:lpstr>Возможные ставки и взаимосвязь с другими налогами</vt:lpstr>
      <vt:lpstr>Слайд 17</vt:lpstr>
      <vt:lpstr>Пример компании сектора ННМС НГДО: накопленный финансовый результат, тыс.руб. </vt:lpstr>
      <vt:lpstr>Слайд 19</vt:lpstr>
      <vt:lpstr>Сравнение  ДНС и НФР</vt:lpstr>
      <vt:lpstr>Коррекция  положений проекта по  НФР</vt:lpstr>
      <vt:lpstr>Для ННК, которые работают в сегменте разработки новых месторождений, сокращение инвестиций ведет к отложенным проектам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марта 2015 г.</dc:title>
  <dc:creator>User</dc:creator>
  <cp:lastModifiedBy>User</cp:lastModifiedBy>
  <cp:revision>42</cp:revision>
  <dcterms:created xsi:type="dcterms:W3CDTF">2015-07-20T15:25:00Z</dcterms:created>
  <dcterms:modified xsi:type="dcterms:W3CDTF">2015-07-28T10:59:32Z</dcterms:modified>
</cp:coreProperties>
</file>